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7" r:id="rId2"/>
    <p:sldId id="291" r:id="rId3"/>
    <p:sldId id="259" r:id="rId4"/>
    <p:sldId id="261" r:id="rId5"/>
    <p:sldId id="263" r:id="rId6"/>
    <p:sldId id="267" r:id="rId7"/>
    <p:sldId id="265" r:id="rId8"/>
    <p:sldId id="301" r:id="rId9"/>
    <p:sldId id="278" r:id="rId10"/>
    <p:sldId id="297" r:id="rId11"/>
    <p:sldId id="295" r:id="rId12"/>
    <p:sldId id="280" r:id="rId13"/>
    <p:sldId id="282" r:id="rId14"/>
    <p:sldId id="298" r:id="rId15"/>
    <p:sldId id="284" r:id="rId16"/>
    <p:sldId id="302" r:id="rId17"/>
    <p:sldId id="299" r:id="rId18"/>
    <p:sldId id="286" r:id="rId19"/>
    <p:sldId id="288" r:id="rId20"/>
    <p:sldId id="269" r:id="rId21"/>
    <p:sldId id="273" r:id="rId22"/>
    <p:sldId id="290" r:id="rId23"/>
    <p:sldId id="296" r:id="rId24"/>
    <p:sldId id="277" r:id="rId25"/>
    <p:sldId id="271" r:id="rId26"/>
    <p:sldId id="300" r:id="rId27"/>
    <p:sldId id="294" r:id="rId28"/>
    <p:sldId id="29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00CC00"/>
    <a:srgbClr val="108FA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0"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42" y="384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17F0D7C-2A35-4D7D-A106-A726ECF34445}" type="datetimeFigureOut">
              <a:rPr lang="en-US"/>
              <a:pPr>
                <a:defRPr/>
              </a:pPr>
              <a:t>9/10/2015</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2B6AF3AF-E804-4B96-A71F-38D8F7F67028}" type="slidenum">
              <a:rPr lang="en-US"/>
              <a:pPr>
                <a:defRPr/>
              </a:pPr>
              <a:t>‹#›</a:t>
            </a:fld>
            <a:endParaRPr lang="en-US" dirty="0"/>
          </a:p>
        </p:txBody>
      </p:sp>
    </p:spTree>
    <p:extLst>
      <p:ext uri="{BB962C8B-B14F-4D97-AF65-F5344CB8AC3E}">
        <p14:creationId xmlns:p14="http://schemas.microsoft.com/office/powerpoint/2010/main" val="5944348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6A5577-221A-4FFF-8DB4-3D60B0CE312A}" type="datetimeFigureOut">
              <a:rPr lang="en-US"/>
              <a:pPr>
                <a:defRPr/>
              </a:pPr>
              <a:t>9/10/2015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21F3F5A-14CF-451F-AFF5-38A6D9048726}" type="slidenum">
              <a:rPr lang="en-US"/>
              <a:pPr>
                <a:defRPr/>
              </a:pPr>
              <a:t>‹#›</a:t>
            </a:fld>
            <a:endParaRPr lang="en-US" dirty="0"/>
          </a:p>
        </p:txBody>
      </p:sp>
    </p:spTree>
    <p:extLst>
      <p:ext uri="{BB962C8B-B14F-4D97-AF65-F5344CB8AC3E}">
        <p14:creationId xmlns:p14="http://schemas.microsoft.com/office/powerpoint/2010/main" val="15221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004D2F-E7AC-49C1-AE24-DDA169A2BF93}" type="datetimeFigureOut">
              <a:rPr lang="en-US"/>
              <a:pPr>
                <a:defRPr/>
              </a:pPr>
              <a:t>9/10/2015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71D1989-4E1E-4400-9F5C-606C22310CF5}" type="slidenum">
              <a:rPr lang="en-US"/>
              <a:pPr>
                <a:defRPr/>
              </a:pPr>
              <a:t>‹#›</a:t>
            </a:fld>
            <a:endParaRPr lang="en-US" dirty="0"/>
          </a:p>
        </p:txBody>
      </p:sp>
    </p:spTree>
    <p:extLst>
      <p:ext uri="{BB962C8B-B14F-4D97-AF65-F5344CB8AC3E}">
        <p14:creationId xmlns:p14="http://schemas.microsoft.com/office/powerpoint/2010/main" val="289782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B19A55E9-237D-442E-B3BA-D05DE02CD724}" type="slidenum">
              <a:rPr lang="en-US"/>
              <a:pPr>
                <a:defRPr/>
              </a:pPr>
              <a:t>‹#›</a:t>
            </a:fld>
            <a:endParaRPr lang="en-US" dirty="0"/>
          </a:p>
        </p:txBody>
      </p:sp>
    </p:spTree>
    <p:extLst>
      <p:ext uri="{BB962C8B-B14F-4D97-AF65-F5344CB8AC3E}">
        <p14:creationId xmlns:p14="http://schemas.microsoft.com/office/powerpoint/2010/main" val="333980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pPr>
              <a:defRPr/>
            </a:pPr>
            <a:fld id="{4B6F42B3-A51B-4168-866F-6516AC9A0F10}" type="slidenum">
              <a:rPr lang="en-US"/>
              <a:pPr>
                <a:defRPr/>
              </a:pPr>
              <a:t>‹#›</a:t>
            </a:fld>
            <a:endParaRPr lang="en-US" dirty="0"/>
          </a:p>
        </p:txBody>
      </p:sp>
    </p:spTree>
    <p:extLst>
      <p:ext uri="{BB962C8B-B14F-4D97-AF65-F5344CB8AC3E}">
        <p14:creationId xmlns:p14="http://schemas.microsoft.com/office/powerpoint/2010/main" val="158670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AA6938-32D7-4E45-A3ED-AFAEB8197123}" type="datetimeFigureOut">
              <a:rPr lang="en-US"/>
              <a:pPr>
                <a:defRPr/>
              </a:pPr>
              <a:t>9/10/2015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EAB74504-5D15-4913-85B0-ECA6C092DAAC}" type="slidenum">
              <a:rPr lang="en-US"/>
              <a:pPr>
                <a:defRPr/>
              </a:pPr>
              <a:t>‹#›</a:t>
            </a:fld>
            <a:endParaRPr lang="en-US" dirty="0"/>
          </a:p>
        </p:txBody>
      </p:sp>
    </p:spTree>
    <p:extLst>
      <p:ext uri="{BB962C8B-B14F-4D97-AF65-F5344CB8AC3E}">
        <p14:creationId xmlns:p14="http://schemas.microsoft.com/office/powerpoint/2010/main" val="121246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313E404-0C12-4650-B51D-9457D4DF781D}" type="datetimeFigureOut">
              <a:rPr lang="en-US"/>
              <a:pPr>
                <a:defRPr/>
              </a:pPr>
              <a:t>9/10/2015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A707E82-F194-431D-88E5-1404586DC569}" type="slidenum">
              <a:rPr lang="en-US"/>
              <a:pPr>
                <a:defRPr/>
              </a:pPr>
              <a:t>‹#›</a:t>
            </a:fld>
            <a:endParaRPr lang="en-US" dirty="0"/>
          </a:p>
        </p:txBody>
      </p:sp>
    </p:spTree>
    <p:extLst>
      <p:ext uri="{BB962C8B-B14F-4D97-AF65-F5344CB8AC3E}">
        <p14:creationId xmlns:p14="http://schemas.microsoft.com/office/powerpoint/2010/main" val="108963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9868A-EF7B-4BD5-988A-A0CF932E7052}" type="datetimeFigureOut">
              <a:rPr lang="en-US"/>
              <a:pPr>
                <a:defRPr/>
              </a:pPr>
              <a:t>9/10/2015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154FBE-5627-4E96-9979-E59F3E9FC94D}" type="slidenum">
              <a:rPr lang="en-US"/>
              <a:pPr>
                <a:defRPr/>
              </a:pPr>
              <a:t>‹#›</a:t>
            </a:fld>
            <a:endParaRPr lang="en-US" dirty="0"/>
          </a:p>
        </p:txBody>
      </p:sp>
    </p:spTree>
    <p:extLst>
      <p:ext uri="{BB962C8B-B14F-4D97-AF65-F5344CB8AC3E}">
        <p14:creationId xmlns:p14="http://schemas.microsoft.com/office/powerpoint/2010/main" val="23848614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F46FB06-0A82-4C82-9A34-D75041AF358D}" type="datetimeFigureOut">
              <a:rPr lang="en-US"/>
              <a:pPr>
                <a:defRPr/>
              </a:pPr>
              <a:t>9/10/2015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1540C12-130B-4955-9E70-07A546BE7C87}" type="slidenum">
              <a:rPr lang="en-US"/>
              <a:pPr>
                <a:defRPr/>
              </a:pPr>
              <a:t>‹#›</a:t>
            </a:fld>
            <a:endParaRPr lang="en-US" dirty="0"/>
          </a:p>
        </p:txBody>
      </p:sp>
    </p:spTree>
    <p:extLst>
      <p:ext uri="{BB962C8B-B14F-4D97-AF65-F5344CB8AC3E}">
        <p14:creationId xmlns:p14="http://schemas.microsoft.com/office/powerpoint/2010/main" val="217577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8FBE054-40B0-4E6E-AB86-35CFE6A446FD}" type="datetimeFigureOut">
              <a:rPr lang="en-US"/>
              <a:pPr>
                <a:defRPr/>
              </a:pPr>
              <a:t>9/10/2015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84D72CAC-7B5E-47B9-90AC-4259A6408A88}" type="slidenum">
              <a:rPr lang="en-US"/>
              <a:pPr>
                <a:defRPr/>
              </a:pPr>
              <a:t>‹#›</a:t>
            </a:fld>
            <a:endParaRPr lang="en-US" dirty="0"/>
          </a:p>
        </p:txBody>
      </p:sp>
    </p:spTree>
    <p:extLst>
      <p:ext uri="{BB962C8B-B14F-4D97-AF65-F5344CB8AC3E}">
        <p14:creationId xmlns:p14="http://schemas.microsoft.com/office/powerpoint/2010/main" val="267022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01464D4-1650-4990-9A40-2809A91188CE}" type="datetimeFigureOut">
              <a:rPr lang="en-US"/>
              <a:pPr>
                <a:defRPr/>
              </a:pPr>
              <a:t>9/10/2015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6B46333E-8023-4412-B085-7CC519A57ED8}" type="slidenum">
              <a:rPr lang="en-US"/>
              <a:pPr>
                <a:defRPr/>
              </a:pPr>
              <a:t>‹#›</a:t>
            </a:fld>
            <a:endParaRPr lang="en-US" dirty="0"/>
          </a:p>
        </p:txBody>
      </p:sp>
    </p:spTree>
    <p:extLst>
      <p:ext uri="{BB962C8B-B14F-4D97-AF65-F5344CB8AC3E}">
        <p14:creationId xmlns:p14="http://schemas.microsoft.com/office/powerpoint/2010/main" val="21633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FDB5BBE-070A-403F-BD56-0C7EA81DC65D}" type="datetimeFigureOut">
              <a:rPr lang="en-US"/>
              <a:pPr>
                <a:defRPr/>
              </a:pPr>
              <a:t>9/10/2015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42C8247F-5684-45A7-B98A-27B3A33D9A97}" type="slidenum">
              <a:rPr lang="en-US"/>
              <a:pPr>
                <a:defRPr/>
              </a:pPr>
              <a:t>‹#›</a:t>
            </a:fld>
            <a:endParaRPr lang="en-US" dirty="0"/>
          </a:p>
        </p:txBody>
      </p:sp>
    </p:spTree>
    <p:extLst>
      <p:ext uri="{BB962C8B-B14F-4D97-AF65-F5344CB8AC3E}">
        <p14:creationId xmlns:p14="http://schemas.microsoft.com/office/powerpoint/2010/main" val="199327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AFB9633-91F4-4A49-ADCD-403AF3BA3531}" type="datetimeFigureOut">
              <a:rPr lang="en-US"/>
              <a:pPr>
                <a:defRPr/>
              </a:pPr>
              <a:t>9/10/2015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D545CB4-A146-4D26-BD7C-2CA349CFEAEE}" type="slidenum">
              <a:rPr lang="en-US"/>
              <a:pPr>
                <a:defRPr/>
              </a:pPr>
              <a:t>‹#›</a:t>
            </a:fld>
            <a:endParaRPr lang="en-US" dirty="0"/>
          </a:p>
        </p:txBody>
      </p:sp>
    </p:spTree>
    <p:extLst>
      <p:ext uri="{BB962C8B-B14F-4D97-AF65-F5344CB8AC3E}">
        <p14:creationId xmlns:p14="http://schemas.microsoft.com/office/powerpoint/2010/main" val="379486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82A205D-3AA3-4756-939F-0FCE401EE3AA}" type="datetimeFigureOut">
              <a:rPr lang="en-US"/>
              <a:pPr>
                <a:defRPr/>
              </a:pPr>
              <a:t>9/10/2015</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533E3B6-38EA-4487-A6B1-BCC51966637C}" type="slidenum">
              <a:rPr lang="en-US"/>
              <a:pPr>
                <a:defRPr/>
              </a:pPr>
              <a:t>‹#›</a:t>
            </a:fld>
            <a:endParaRPr lang="en-US" dirty="0"/>
          </a:p>
        </p:txBody>
      </p:sp>
    </p:spTree>
    <p:extLst>
      <p:ext uri="{BB962C8B-B14F-4D97-AF65-F5344CB8AC3E}">
        <p14:creationId xmlns:p14="http://schemas.microsoft.com/office/powerpoint/2010/main" val="55703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a:defRPr/>
            </a:pPr>
            <a:fld id="{A4BF45CF-59DF-4A6E-BD70-336AE65A30FC}" type="datetimeFigureOut">
              <a:rPr lang="en-US"/>
              <a:pPr>
                <a:defRPr/>
              </a:pPr>
              <a:t>9/10/2015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cs typeface="Arial" pitchFamily="34" charset="0"/>
              </a:defRPr>
            </a:lvl1pPr>
          </a:lstStyle>
          <a:p>
            <a:pPr>
              <a:defRPr/>
            </a:pPr>
            <a:fld id="{9F4B3109-491B-4389-8202-7DE1D90E7059}"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Arial"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932" r:id="rId1"/>
    <p:sldLayoutId id="2147483923" r:id="rId2"/>
    <p:sldLayoutId id="2147483933" r:id="rId3"/>
    <p:sldLayoutId id="2147483924" r:id="rId4"/>
    <p:sldLayoutId id="2147483925" r:id="rId5"/>
    <p:sldLayoutId id="2147483926" r:id="rId6"/>
    <p:sldLayoutId id="2147483927" r:id="rId7"/>
    <p:sldLayoutId id="2147483928" r:id="rId8"/>
    <p:sldLayoutId id="2147483934" r:id="rId9"/>
    <p:sldLayoutId id="2147483929" r:id="rId10"/>
    <p:sldLayoutId id="2147483930" r:id="rId11"/>
    <p:sldLayoutId id="2147483935" r:id="rId12"/>
    <p:sldLayoutId id="2147483936" r:id="rId13"/>
    <p:sldLayoutId id="2147483931"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601518" y="2819400"/>
            <a:ext cx="7924800" cy="1828800"/>
          </a:xfrm>
          <a:prstGeom prst="rect">
            <a:avLst/>
          </a:prstGeom>
        </p:spPr>
        <p:txBody>
          <a:bodyPr wrap="none" fromWordArt="1">
            <a:prstTxWarp prst="textPlain">
              <a:avLst>
                <a:gd name="adj" fmla="val 50000"/>
              </a:avLst>
            </a:prstTxWarp>
          </a:bodyPr>
          <a:lstStyle/>
          <a:p>
            <a:pPr algn="ctr"/>
            <a:r>
              <a:rPr lang="en-US" sz="3600" kern="10" dirty="0">
                <a:ln w="28575">
                  <a:solidFill>
                    <a:srgbClr val="0000FF"/>
                  </a:solidFill>
                  <a:round/>
                  <a:headEnd/>
                  <a:tailEnd/>
                </a:ln>
                <a:solidFill>
                  <a:srgbClr val="0099FF"/>
                </a:solidFill>
                <a:effectLst>
                  <a:outerShdw dist="45791" dir="2021404" algn="ctr" rotWithShape="0">
                    <a:srgbClr val="9999FF"/>
                  </a:outerShdw>
                </a:effectLst>
                <a:latin typeface="Arial Black"/>
              </a:rPr>
              <a:t>Welcome to Curriculum Night</a:t>
            </a:r>
          </a:p>
          <a:p>
            <a:pPr algn="ctr"/>
            <a:r>
              <a:rPr lang="en-US" sz="3600" kern="10" dirty="0">
                <a:ln w="28575">
                  <a:solidFill>
                    <a:srgbClr val="0000FF"/>
                  </a:solidFill>
                  <a:round/>
                  <a:headEnd/>
                  <a:tailEnd/>
                </a:ln>
                <a:solidFill>
                  <a:srgbClr val="0099FF"/>
                </a:solidFill>
                <a:effectLst>
                  <a:outerShdw dist="45791" dir="2021404" algn="ctr" rotWithShape="0">
                    <a:srgbClr val="9999FF"/>
                  </a:outerShdw>
                </a:effectLst>
                <a:latin typeface="Arial Black"/>
              </a:rPr>
              <a:t>Third Grade </a:t>
            </a:r>
          </a:p>
        </p:txBody>
      </p:sp>
      <p:sp>
        <p:nvSpPr>
          <p:cNvPr id="3" name="Explosion 1 2"/>
          <p:cNvSpPr/>
          <p:nvPr/>
        </p:nvSpPr>
        <p:spPr>
          <a:xfrm>
            <a:off x="190500" y="4648200"/>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Reading</a:t>
            </a:r>
          </a:p>
        </p:txBody>
      </p:sp>
      <p:sp>
        <p:nvSpPr>
          <p:cNvPr id="12" name="Explosion 1 11"/>
          <p:cNvSpPr/>
          <p:nvPr/>
        </p:nvSpPr>
        <p:spPr>
          <a:xfrm>
            <a:off x="3429000" y="4987635"/>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Math</a:t>
            </a:r>
          </a:p>
        </p:txBody>
      </p:sp>
      <p:sp>
        <p:nvSpPr>
          <p:cNvPr id="13" name="Explosion 1 12"/>
          <p:cNvSpPr/>
          <p:nvPr/>
        </p:nvSpPr>
        <p:spPr>
          <a:xfrm>
            <a:off x="6781800" y="4670946"/>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Science</a:t>
            </a:r>
          </a:p>
        </p:txBody>
      </p:sp>
      <p:sp>
        <p:nvSpPr>
          <p:cNvPr id="14" name="Explosion 1 13"/>
          <p:cNvSpPr/>
          <p:nvPr/>
        </p:nvSpPr>
        <p:spPr>
          <a:xfrm>
            <a:off x="685800" y="838200"/>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Writing</a:t>
            </a:r>
          </a:p>
        </p:txBody>
      </p:sp>
      <p:sp>
        <p:nvSpPr>
          <p:cNvPr id="15" name="Explosion 1 14"/>
          <p:cNvSpPr/>
          <p:nvPr/>
        </p:nvSpPr>
        <p:spPr>
          <a:xfrm>
            <a:off x="6400800" y="685800"/>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Social</a:t>
            </a:r>
          </a:p>
          <a:p>
            <a:pPr algn="ctr">
              <a:defRPr/>
            </a:pPr>
            <a:r>
              <a:rPr lang="en-US" dirty="0">
                <a:ln>
                  <a:solidFill>
                    <a:srgbClr val="0000FF"/>
                  </a:solidFill>
                </a:ln>
                <a:solidFill>
                  <a:srgbClr val="0000FF"/>
                </a:solidFill>
              </a:rPr>
              <a:t>Studies</a:t>
            </a:r>
          </a:p>
        </p:txBody>
      </p:sp>
      <p:sp>
        <p:nvSpPr>
          <p:cNvPr id="16" name="Explosion 1 15"/>
          <p:cNvSpPr/>
          <p:nvPr/>
        </p:nvSpPr>
        <p:spPr>
          <a:xfrm>
            <a:off x="3505200" y="860549"/>
            <a:ext cx="1905000" cy="1752600"/>
          </a:xfrm>
          <a:prstGeom prst="irregularSeal1">
            <a:avLst/>
          </a:prstGeom>
          <a:solidFill>
            <a:schemeClr val="tx2">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FF"/>
                  </a:solidFill>
                </a:ln>
                <a:solidFill>
                  <a:srgbClr val="0000FF"/>
                </a:solidFill>
              </a:rPr>
              <a:t>Spelling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295400" y="838200"/>
            <a:ext cx="6324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Reading Units</a:t>
            </a: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4" name="Rectangle 7"/>
          <p:cNvSpPr txBox="1">
            <a:spLocks noChangeArrowheads="1"/>
          </p:cNvSpPr>
          <p:nvPr/>
        </p:nvSpPr>
        <p:spPr>
          <a:xfrm>
            <a:off x="762000" y="2362200"/>
            <a:ext cx="7848600" cy="44958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80000"/>
              </a:lnSpc>
              <a:buFont typeface="Wingdings" pitchFamily="2" charset="2"/>
              <a:buChar char="v"/>
            </a:pPr>
            <a:r>
              <a:rPr lang="en-US" sz="2800" dirty="0" smtClean="0"/>
              <a:t>Fiction</a:t>
            </a:r>
          </a:p>
          <a:p>
            <a:pPr eaLnBrk="1" hangingPunct="1">
              <a:lnSpc>
                <a:spcPct val="80000"/>
              </a:lnSpc>
              <a:buFont typeface="Wingdings" pitchFamily="2" charset="2"/>
              <a:buChar char="v"/>
            </a:pPr>
            <a:r>
              <a:rPr lang="en-US" sz="2800" dirty="0" smtClean="0"/>
              <a:t>Non-Fiction -  there will be 3 months (not consecutive) devoted to this unit</a:t>
            </a:r>
          </a:p>
          <a:p>
            <a:pPr eaLnBrk="1" hangingPunct="1">
              <a:lnSpc>
                <a:spcPct val="80000"/>
              </a:lnSpc>
              <a:buFont typeface="Wingdings" pitchFamily="2" charset="2"/>
              <a:buChar char="v"/>
            </a:pPr>
            <a:r>
              <a:rPr lang="en-US" sz="2800" dirty="0" smtClean="0"/>
              <a:t>Mystery</a:t>
            </a:r>
          </a:p>
          <a:p>
            <a:pPr eaLnBrk="1" hangingPunct="1">
              <a:lnSpc>
                <a:spcPct val="80000"/>
              </a:lnSpc>
              <a:buFont typeface="Wingdings" pitchFamily="2" charset="2"/>
              <a:buChar char="v"/>
            </a:pPr>
            <a:r>
              <a:rPr lang="en-US" sz="2800" dirty="0" smtClean="0"/>
              <a:t>Poetry</a:t>
            </a:r>
          </a:p>
          <a:p>
            <a:pPr eaLnBrk="1" hangingPunct="1">
              <a:lnSpc>
                <a:spcPct val="80000"/>
              </a:lnSpc>
              <a:buFont typeface="Wingdings" pitchFamily="2" charset="2"/>
              <a:buChar char="v"/>
            </a:pPr>
            <a:r>
              <a:rPr lang="en-US" sz="2800" dirty="0" smtClean="0"/>
              <a:t>Humor</a:t>
            </a:r>
          </a:p>
          <a:p>
            <a:pPr eaLnBrk="1" hangingPunct="1">
              <a:lnSpc>
                <a:spcPct val="80000"/>
              </a:lnSpc>
              <a:buFont typeface="Wingdings" pitchFamily="2" charset="2"/>
              <a:buChar char="v"/>
            </a:pPr>
            <a:r>
              <a:rPr lang="en-US" sz="2800" dirty="0" smtClean="0"/>
              <a:t>Folktales/Myths</a:t>
            </a:r>
          </a:p>
          <a:p>
            <a:pPr eaLnBrk="1" hangingPunct="1">
              <a:lnSpc>
                <a:spcPct val="80000"/>
              </a:lnSpc>
              <a:buFont typeface="Wingdings" pitchFamily="2" charset="2"/>
              <a:buNone/>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lvl="1" eaLnBrk="1" hangingPunct="1">
              <a:lnSpc>
                <a:spcPct val="80000"/>
              </a:lnSpc>
            </a:pPr>
            <a:endParaRPr lang="en-US" dirty="0" smtClean="0"/>
          </a:p>
          <a:p>
            <a:pPr lvl="1" eaLnBrk="1" hangingPunct="1">
              <a:lnSpc>
                <a:spcPct val="80000"/>
              </a:lnSpc>
              <a:buFontTx/>
              <a:buNone/>
            </a:pPr>
            <a:endParaRPr lang="en-US" sz="2000" dirty="0" smtClean="0"/>
          </a:p>
        </p:txBody>
      </p:sp>
      <p:pic>
        <p:nvPicPr>
          <p:cNvPr id="44034" name="Picture 2" descr="http://laptopclipart.com/wp-content/uploads/2012/12/free-clip-art-children-reading-boo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38600"/>
            <a:ext cx="1898431"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7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b="1" dirty="0" smtClean="0"/>
              <a:t>What Research Says…</a:t>
            </a:r>
          </a:p>
        </p:txBody>
      </p:sp>
      <p:sp>
        <p:nvSpPr>
          <p:cNvPr id="19459" name="Rectangle 3"/>
          <p:cNvSpPr>
            <a:spLocks noGrp="1"/>
          </p:cNvSpPr>
          <p:nvPr>
            <p:ph type="body" sz="half" idx="1"/>
          </p:nvPr>
        </p:nvSpPr>
        <p:spPr>
          <a:xfrm>
            <a:off x="457200" y="1935163"/>
            <a:ext cx="8229600" cy="1951037"/>
          </a:xfrm>
        </p:spPr>
        <p:txBody>
          <a:bodyPr/>
          <a:lstStyle/>
          <a:p>
            <a:pPr>
              <a:buFont typeface="Wingdings 2" pitchFamily="18" charset="2"/>
              <a:buNone/>
            </a:pPr>
            <a:r>
              <a:rPr lang="en-US" sz="2200" dirty="0" smtClean="0"/>
              <a:t>“Reading Comprehension test scores are more influenced by students’ amount of </a:t>
            </a:r>
            <a:r>
              <a:rPr lang="en-US" sz="2200" b="1" u="sng" dirty="0" smtClean="0"/>
              <a:t>engaged</a:t>
            </a:r>
            <a:r>
              <a:rPr lang="en-US" sz="2200" b="1" dirty="0" smtClean="0"/>
              <a:t> </a:t>
            </a:r>
            <a:r>
              <a:rPr lang="en-US" sz="2200" dirty="0" smtClean="0"/>
              <a:t>reading time than any other single factor.”</a:t>
            </a:r>
          </a:p>
          <a:p>
            <a:pPr>
              <a:buFont typeface="Wingdings 2" pitchFamily="18" charset="2"/>
              <a:buNone/>
            </a:pPr>
            <a:r>
              <a:rPr lang="en-US" sz="2200" dirty="0" smtClean="0"/>
              <a:t>						Stephen Krashen  2004</a:t>
            </a:r>
          </a:p>
        </p:txBody>
      </p:sp>
      <p:graphicFrame>
        <p:nvGraphicFramePr>
          <p:cNvPr id="42016" name="Group 32"/>
          <p:cNvGraphicFramePr>
            <a:graphicFrameLocks noGrp="1"/>
          </p:cNvGraphicFramePr>
          <p:nvPr>
            <p:ph sz="half" idx="2"/>
          </p:nvPr>
        </p:nvGraphicFramePr>
        <p:xfrm>
          <a:off x="533400" y="3886200"/>
          <a:ext cx="7543800" cy="2417763"/>
        </p:xfrm>
        <a:graphic>
          <a:graphicData uri="http://schemas.openxmlformats.org/drawingml/2006/table">
            <a:tbl>
              <a:tblPr/>
              <a:tblGrid>
                <a:gridCol w="2514600"/>
                <a:gridCol w="2514600"/>
                <a:gridCol w="2514600"/>
              </a:tblGrid>
              <a:tr h="903288">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Achievement Percentile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Minutes of Reading Per 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Words Per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90</a:t>
                      </a:r>
                      <a:r>
                        <a:rPr kumimoji="0" lang="en-US" sz="2200" b="0" i="0" u="none" strike="noStrike" cap="none" normalizeH="0" baseline="30000" dirty="0" smtClean="0">
                          <a:ln>
                            <a:noFill/>
                          </a:ln>
                          <a:solidFill>
                            <a:schemeClr val="tx1"/>
                          </a:solidFill>
                          <a:effectLst/>
                          <a:latin typeface="Constantia" pitchFamily="18"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40.4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2,357,000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50</a:t>
                      </a:r>
                      <a:r>
                        <a:rPr kumimoji="0" lang="en-US" sz="2200" b="0" i="0" u="none" strike="noStrike" cap="none" normalizeH="0" baseline="30000" dirty="0" smtClean="0">
                          <a:ln>
                            <a:noFill/>
                          </a:ln>
                          <a:solidFill>
                            <a:schemeClr val="tx1"/>
                          </a:solidFill>
                          <a:effectLst/>
                          <a:latin typeface="Constantia" pitchFamily="18" charset="0"/>
                        </a:rPr>
                        <a:t>th</a:t>
                      </a:r>
                      <a:r>
                        <a:rPr kumimoji="0" lang="en-US" sz="2200" b="0" i="0" u="none" strike="noStrike" cap="none" normalizeH="0" baseline="0" dirty="0" smtClean="0">
                          <a:ln>
                            <a:noFill/>
                          </a:ln>
                          <a:solidFill>
                            <a:schemeClr val="tx1"/>
                          </a:solidFill>
                          <a:effectLst/>
                          <a:latin typeface="Constantia"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601,000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10</a:t>
                      </a:r>
                      <a:r>
                        <a:rPr kumimoji="0" lang="en-US" sz="2200" b="0" i="0" u="none" strike="noStrike" cap="none" normalizeH="0" baseline="30000" dirty="0" smtClean="0">
                          <a:ln>
                            <a:noFill/>
                          </a:ln>
                          <a:solidFill>
                            <a:schemeClr val="tx1"/>
                          </a:solidFill>
                          <a:effectLst/>
                          <a:latin typeface="Constantia" pitchFamily="18" charset="0"/>
                        </a:rPr>
                        <a:t>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51,000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85800" y="1752600"/>
            <a:ext cx="7772400" cy="4572000"/>
          </a:xfrm>
        </p:spPr>
        <p:txBody>
          <a:bodyPr/>
          <a:lstStyle/>
          <a:p>
            <a:pPr algn="ctr" eaLnBrk="1" hangingPunct="1">
              <a:lnSpc>
                <a:spcPct val="90000"/>
              </a:lnSpc>
              <a:buFont typeface="Wingdings 2" pitchFamily="18" charset="2"/>
              <a:buNone/>
            </a:pPr>
            <a:r>
              <a:rPr lang="en-US" dirty="0" smtClean="0"/>
              <a:t>Emphasis on The Writing Process using </a:t>
            </a:r>
          </a:p>
          <a:p>
            <a:pPr algn="ctr" eaLnBrk="1" hangingPunct="1">
              <a:lnSpc>
                <a:spcPct val="90000"/>
              </a:lnSpc>
              <a:buFont typeface="Wingdings 2" pitchFamily="18" charset="2"/>
              <a:buNone/>
            </a:pPr>
            <a:r>
              <a:rPr lang="en-US" dirty="0" smtClean="0"/>
              <a:t>Writer’s Workshop based on Lucy Calkins:</a:t>
            </a:r>
          </a:p>
          <a:p>
            <a:pPr eaLnBrk="1" hangingPunct="1">
              <a:lnSpc>
                <a:spcPct val="90000"/>
              </a:lnSpc>
              <a:buFont typeface="Wingdings 2" pitchFamily="18" charset="2"/>
              <a:buNone/>
            </a:pPr>
            <a:endParaRPr lang="en-US" sz="2400" dirty="0" smtClean="0"/>
          </a:p>
          <a:p>
            <a:pPr lvl="1" eaLnBrk="1" hangingPunct="1">
              <a:lnSpc>
                <a:spcPct val="90000"/>
              </a:lnSpc>
              <a:buClr>
                <a:srgbClr val="0BD0D9"/>
              </a:buClr>
              <a:buFont typeface="Wingdings" pitchFamily="2" charset="2"/>
              <a:buChar char="v"/>
            </a:pPr>
            <a:r>
              <a:rPr lang="en-US" sz="2200" b="1" dirty="0" smtClean="0"/>
              <a:t>Prewriting</a:t>
            </a:r>
          </a:p>
          <a:p>
            <a:pPr lvl="1" eaLnBrk="1" hangingPunct="1">
              <a:lnSpc>
                <a:spcPct val="90000"/>
              </a:lnSpc>
              <a:buClr>
                <a:srgbClr val="0BD0D9"/>
              </a:buClr>
              <a:buFont typeface="Wingdings" pitchFamily="2" charset="2"/>
              <a:buChar char="v"/>
            </a:pPr>
            <a:r>
              <a:rPr lang="en-US" sz="2200" b="1" dirty="0" smtClean="0"/>
              <a:t>Drafting</a:t>
            </a:r>
          </a:p>
          <a:p>
            <a:pPr lvl="1" eaLnBrk="1" hangingPunct="1">
              <a:lnSpc>
                <a:spcPct val="90000"/>
              </a:lnSpc>
              <a:buClr>
                <a:srgbClr val="0BD0D9"/>
              </a:buClr>
              <a:buFont typeface="Wingdings" pitchFamily="2" charset="2"/>
              <a:buChar char="v"/>
            </a:pPr>
            <a:r>
              <a:rPr lang="en-US" sz="2200" b="1" dirty="0" smtClean="0"/>
              <a:t>Revising</a:t>
            </a:r>
          </a:p>
          <a:p>
            <a:pPr lvl="1" eaLnBrk="1" hangingPunct="1">
              <a:lnSpc>
                <a:spcPct val="90000"/>
              </a:lnSpc>
              <a:buClr>
                <a:srgbClr val="0BD0D9"/>
              </a:buClr>
              <a:buFont typeface="Wingdings" pitchFamily="2" charset="2"/>
              <a:buChar char="v"/>
            </a:pPr>
            <a:r>
              <a:rPr lang="en-US" sz="2200" b="1" dirty="0" smtClean="0"/>
              <a:t>Proofreading (editing)</a:t>
            </a:r>
          </a:p>
          <a:p>
            <a:pPr lvl="1" eaLnBrk="1" hangingPunct="1">
              <a:lnSpc>
                <a:spcPct val="90000"/>
              </a:lnSpc>
              <a:buClr>
                <a:srgbClr val="0BD0D9"/>
              </a:buClr>
              <a:buFont typeface="Wingdings" pitchFamily="2" charset="2"/>
              <a:buChar char="v"/>
            </a:pPr>
            <a:r>
              <a:rPr lang="en-US" sz="2200" b="1" dirty="0" smtClean="0"/>
              <a:t>Publishing</a:t>
            </a:r>
          </a:p>
          <a:p>
            <a:pPr lvl="1" eaLnBrk="1" hangingPunct="1">
              <a:lnSpc>
                <a:spcPct val="90000"/>
              </a:lnSpc>
              <a:buClr>
                <a:srgbClr val="0BD0D9"/>
              </a:buClr>
              <a:buFont typeface="Wingdings" pitchFamily="2" charset="2"/>
              <a:buChar char="v"/>
            </a:pPr>
            <a:r>
              <a:rPr lang="en-US" sz="2200" b="1" dirty="0" smtClean="0"/>
              <a:t>The process of writing is as important as the product; therefore, the emphasis of writing lessons will be on the process itself and the students will not publish all pieces.</a:t>
            </a:r>
          </a:p>
          <a:p>
            <a:pPr lvl="1" eaLnBrk="1" hangingPunct="1">
              <a:lnSpc>
                <a:spcPct val="90000"/>
              </a:lnSpc>
            </a:pPr>
            <a:endParaRPr lang="en-US" sz="2200" b="1" dirty="0" smtClean="0"/>
          </a:p>
        </p:txBody>
      </p:sp>
      <p:sp>
        <p:nvSpPr>
          <p:cNvPr id="20483" name="WordArt 3"/>
          <p:cNvSpPr>
            <a:spLocks noChangeArrowheads="1" noChangeShapeType="1" noTextEdit="1"/>
          </p:cNvSpPr>
          <p:nvPr/>
        </p:nvSpPr>
        <p:spPr bwMode="auto">
          <a:xfrm>
            <a:off x="1600200" y="990600"/>
            <a:ext cx="6172200" cy="704850"/>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FF0000"/>
                </a:solidFill>
                <a:effectLst>
                  <a:outerShdw dist="35921" dir="2700000" algn="ctr" rotWithShape="0">
                    <a:srgbClr val="990000"/>
                  </a:outerShdw>
                </a:effectLst>
                <a:latin typeface="Tahoma"/>
                <a:cs typeface="Tahoma"/>
              </a:rPr>
              <a:t>Writing Program</a:t>
            </a:r>
          </a:p>
        </p:txBody>
      </p:sp>
      <p:pic>
        <p:nvPicPr>
          <p:cNvPr id="12292" name="Picture 4" descr="school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05341">
            <a:off x="7502525" y="2300288"/>
            <a:ext cx="446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4294967295"/>
          </p:nvPr>
        </p:nvSpPr>
        <p:spPr>
          <a:xfrm>
            <a:off x="838200" y="2057400"/>
            <a:ext cx="7620000" cy="4495800"/>
          </a:xfrm>
        </p:spPr>
        <p:txBody>
          <a:bodyPr/>
          <a:lstStyle/>
          <a:p>
            <a:pPr eaLnBrk="1" hangingPunct="1">
              <a:lnSpc>
                <a:spcPct val="80000"/>
              </a:lnSpc>
              <a:buFont typeface="Wingdings" pitchFamily="2" charset="2"/>
              <a:buChar char="v"/>
            </a:pPr>
            <a:endParaRPr lang="en-US" sz="3300" dirty="0" smtClean="0"/>
          </a:p>
          <a:p>
            <a:pPr eaLnBrk="1" hangingPunct="1">
              <a:lnSpc>
                <a:spcPct val="80000"/>
              </a:lnSpc>
              <a:buFont typeface="Wingdings" pitchFamily="2" charset="2"/>
              <a:buChar char="v"/>
            </a:pPr>
            <a:r>
              <a:rPr lang="en-US" sz="2800" dirty="0" smtClean="0"/>
              <a:t>Sentences &amp; Paragraphs</a:t>
            </a:r>
          </a:p>
          <a:p>
            <a:pPr eaLnBrk="1" hangingPunct="1">
              <a:lnSpc>
                <a:spcPct val="80000"/>
              </a:lnSpc>
              <a:buFont typeface="Wingdings" pitchFamily="2" charset="2"/>
              <a:buChar char="v"/>
            </a:pPr>
            <a:r>
              <a:rPr lang="en-US" sz="2800" dirty="0" smtClean="0"/>
              <a:t>Personal Narratives</a:t>
            </a:r>
          </a:p>
          <a:p>
            <a:pPr eaLnBrk="1" hangingPunct="1">
              <a:lnSpc>
                <a:spcPct val="80000"/>
              </a:lnSpc>
              <a:buFont typeface="Wingdings" pitchFamily="2" charset="2"/>
              <a:buChar char="v"/>
            </a:pPr>
            <a:r>
              <a:rPr lang="en-US" sz="2800" dirty="0" smtClean="0"/>
              <a:t>Informational</a:t>
            </a:r>
          </a:p>
          <a:p>
            <a:pPr eaLnBrk="1" hangingPunct="1">
              <a:lnSpc>
                <a:spcPct val="80000"/>
              </a:lnSpc>
              <a:buFont typeface="Wingdings" pitchFamily="2" charset="2"/>
              <a:buChar char="v"/>
            </a:pPr>
            <a:r>
              <a:rPr lang="en-US" sz="2800" dirty="0" smtClean="0"/>
              <a:t>Opinion (Persuasive Letters and Essays)</a:t>
            </a:r>
          </a:p>
          <a:p>
            <a:pPr eaLnBrk="1" hangingPunct="1">
              <a:lnSpc>
                <a:spcPct val="80000"/>
              </a:lnSpc>
              <a:buFont typeface="Wingdings" pitchFamily="2" charset="2"/>
              <a:buChar char="v"/>
            </a:pPr>
            <a:r>
              <a:rPr lang="en-US" sz="2800" dirty="0" smtClean="0"/>
              <a:t>Poetry</a:t>
            </a:r>
          </a:p>
          <a:p>
            <a:pPr eaLnBrk="1" hangingPunct="1">
              <a:lnSpc>
                <a:spcPct val="80000"/>
              </a:lnSpc>
              <a:buFont typeface="Wingdings" pitchFamily="2" charset="2"/>
              <a:buChar char="v"/>
            </a:pPr>
            <a:r>
              <a:rPr lang="en-US" sz="2800" dirty="0" smtClean="0"/>
              <a:t>Fiction</a:t>
            </a:r>
          </a:p>
          <a:p>
            <a:pPr eaLnBrk="1" hangingPunct="1">
              <a:lnSpc>
                <a:spcPct val="80000"/>
              </a:lnSpc>
              <a:buFont typeface="Wingdings" pitchFamily="2" charset="2"/>
              <a:buChar char="v"/>
            </a:pPr>
            <a:r>
              <a:rPr lang="en-US" sz="2800" dirty="0" smtClean="0"/>
              <a:t>Research</a:t>
            </a:r>
          </a:p>
          <a:p>
            <a:pPr eaLnBrk="1" hangingPunct="1">
              <a:lnSpc>
                <a:spcPct val="80000"/>
              </a:lnSpc>
              <a:buFont typeface="Wingdings" pitchFamily="2" charset="2"/>
              <a:buChar char="v"/>
            </a:pPr>
            <a:r>
              <a:rPr lang="en-US" sz="2800" dirty="0" smtClean="0"/>
              <a:t>Cross-curricular writing:  math, science, social studies</a:t>
            </a:r>
          </a:p>
          <a:p>
            <a:pPr eaLnBrk="1" hangingPunct="1">
              <a:lnSpc>
                <a:spcPct val="80000"/>
              </a:lnSpc>
              <a:buClr>
                <a:schemeClr val="tx1"/>
              </a:buClr>
            </a:pPr>
            <a:endParaRPr lang="en-US" sz="3700" dirty="0" smtClean="0"/>
          </a:p>
          <a:p>
            <a:pPr eaLnBrk="1" hangingPunct="1">
              <a:lnSpc>
                <a:spcPct val="80000"/>
              </a:lnSpc>
              <a:buClr>
                <a:schemeClr val="tx1"/>
              </a:buClr>
            </a:pPr>
            <a:endParaRPr lang="en-US" sz="3700" dirty="0" smtClean="0"/>
          </a:p>
        </p:txBody>
      </p:sp>
      <p:sp>
        <p:nvSpPr>
          <p:cNvPr id="21507" name="WordArt 3"/>
          <p:cNvSpPr>
            <a:spLocks noChangeArrowheads="1" noChangeShapeType="1" noTextEdit="1"/>
          </p:cNvSpPr>
          <p:nvPr/>
        </p:nvSpPr>
        <p:spPr bwMode="auto">
          <a:xfrm>
            <a:off x="1066800" y="914400"/>
            <a:ext cx="7162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Forms of Writing</a:t>
            </a:r>
          </a:p>
        </p:txBody>
      </p:sp>
      <p:pic>
        <p:nvPicPr>
          <p:cNvPr id="21510" name="Picture 6" descr="http://4.bp.blogspot.com/_Ue4pFspZvzg/TNOeMmQXCqI/AAAAAAAAAVs/IXRpLUhtXVc/s400/wow_logo_colo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2124">
            <a:off x="5513247" y="2306435"/>
            <a:ext cx="2576562" cy="1330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828800"/>
            <a:ext cx="6858000" cy="4876800"/>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dirty="0" smtClean="0"/>
          </a:p>
          <a:p>
            <a:pPr>
              <a:buFont typeface="Wingdings" pitchFamily="2" charset="2"/>
              <a:buChar char="v"/>
            </a:pPr>
            <a:r>
              <a:rPr lang="en-US" sz="2400" dirty="0" smtClean="0"/>
              <a:t>Word study for phonics, vocabulary, &amp; spelling instruction.  The program focuses on patterns and rules - not memorization.</a:t>
            </a:r>
          </a:p>
          <a:p>
            <a:pPr>
              <a:buFont typeface="Wingdings" pitchFamily="2" charset="2"/>
              <a:buChar char="v"/>
            </a:pPr>
            <a:r>
              <a:rPr lang="en-US" sz="2400" dirty="0" smtClean="0"/>
              <a:t>Differentiated instruction in small groups.  Groups are based on pre-test.</a:t>
            </a:r>
          </a:p>
          <a:p>
            <a:pPr>
              <a:buFont typeface="Wingdings" pitchFamily="2" charset="2"/>
              <a:buChar char="v"/>
            </a:pPr>
            <a:r>
              <a:rPr lang="en-US" sz="2400" dirty="0" smtClean="0"/>
              <a:t>Weekly word lists, sorts, and activities</a:t>
            </a:r>
          </a:p>
          <a:p>
            <a:pPr>
              <a:buFont typeface="Wingdings" pitchFamily="2" charset="2"/>
              <a:buChar char="v"/>
            </a:pPr>
            <a:r>
              <a:rPr lang="en-US" sz="2400" dirty="0" smtClean="0"/>
              <a:t>Spelling test every Friday.</a:t>
            </a:r>
          </a:p>
        </p:txBody>
      </p:sp>
      <p:pic>
        <p:nvPicPr>
          <p:cNvPr id="59396" name="Picture 4" descr="http://edutopia-ntbootcamp.wikispaces.com/file/view/Picture_2.png/243713527/880x563/Picture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464" y="4648200"/>
            <a:ext cx="451082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9394" name="Picture 2" descr="http://teacherweb.com/TN/BowmanHillsSchool/MrsRoseKorp/Word_So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851" y="2286000"/>
            <a:ext cx="2032250" cy="15251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4"/>
          <p:cNvSpPr>
            <a:spLocks noGrp="1" noChangeArrowheads="1" noChangeShapeType="1" noTextEdit="1"/>
          </p:cNvSpPr>
          <p:nvPr>
            <p:ph type="title"/>
          </p:nvPr>
        </p:nvSpPr>
        <p:spPr bwMode="auto">
          <a:xfrm>
            <a:off x="457200" y="836670"/>
            <a:ext cx="8305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smtClean="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Words Their Way</a:t>
            </a:r>
            <a:endParaRPr lang="en-US"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81930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609600" y="1905000"/>
            <a:ext cx="7543800" cy="4114800"/>
          </a:xfrm>
        </p:spPr>
        <p:txBody>
          <a:bodyPr>
            <a:normAutofit lnSpcReduction="10000"/>
          </a:bodyPr>
          <a:lstStyle/>
          <a:p>
            <a:pPr marL="274320" indent="-274320" eaLnBrk="1" fontAlgn="auto" hangingPunct="1">
              <a:spcAft>
                <a:spcPts val="0"/>
              </a:spcAft>
              <a:buClr>
                <a:schemeClr val="accent3"/>
              </a:buClr>
              <a:buFont typeface="Wingdings 2"/>
              <a:buNone/>
              <a:defRPr/>
            </a:pPr>
            <a:r>
              <a:rPr lang="en-US" sz="2400" i="1" dirty="0" smtClean="0"/>
              <a:t>  </a:t>
            </a:r>
            <a:r>
              <a:rPr lang="en-US" sz="2400" b="1" i="1" dirty="0" smtClean="0"/>
              <a:t>Everyday Mathematics</a:t>
            </a:r>
          </a:p>
          <a:p>
            <a:pPr lvl="1" eaLnBrk="1" fontAlgn="auto" hangingPunct="1">
              <a:spcAft>
                <a:spcPts val="0"/>
              </a:spcAft>
              <a:buClr>
                <a:schemeClr val="accent3"/>
              </a:buClr>
              <a:buFont typeface="Wingdings" pitchFamily="2" charset="2"/>
              <a:buChar char="v"/>
              <a:defRPr/>
            </a:pPr>
            <a:r>
              <a:rPr lang="en-US" sz="2300" dirty="0" smtClean="0"/>
              <a:t>We now have the most current edition of Everyday Math which is aligned to the Common Core Standards.</a:t>
            </a:r>
            <a:endParaRPr lang="en-US" sz="2300" dirty="0"/>
          </a:p>
          <a:p>
            <a:pPr lvl="1" eaLnBrk="1" fontAlgn="auto" hangingPunct="1">
              <a:spcAft>
                <a:spcPts val="0"/>
              </a:spcAft>
              <a:buClr>
                <a:schemeClr val="accent3"/>
              </a:buClr>
              <a:buFont typeface="Wingdings" pitchFamily="2" charset="2"/>
              <a:buChar char="v"/>
              <a:defRPr/>
            </a:pPr>
            <a:r>
              <a:rPr lang="en-US" sz="2300" dirty="0" smtClean="0"/>
              <a:t>Children </a:t>
            </a:r>
            <a:r>
              <a:rPr lang="en-US" sz="2300" dirty="0"/>
              <a:t>are involved in sharing ideas through discussions </a:t>
            </a:r>
            <a:r>
              <a:rPr lang="en-US" sz="2300" dirty="0" smtClean="0"/>
              <a:t>focused on “why.” Often students will be asked to write in words how they solved problems and why they chose certain methods to get to an answer. </a:t>
            </a:r>
            <a:endParaRPr lang="en-US" sz="2300" dirty="0"/>
          </a:p>
          <a:p>
            <a:pPr marL="640080" lvl="1" indent="-246888" eaLnBrk="1" fontAlgn="auto" hangingPunct="1">
              <a:spcAft>
                <a:spcPts val="0"/>
              </a:spcAft>
              <a:buClr>
                <a:schemeClr val="accent3"/>
              </a:buClr>
              <a:buFont typeface="Wingdings" pitchFamily="2" charset="2"/>
              <a:buChar char="v"/>
              <a:defRPr/>
            </a:pPr>
            <a:r>
              <a:rPr lang="en-US" sz="2300" dirty="0" smtClean="0"/>
              <a:t>Troll Math – A way to practice our math facts and </a:t>
            </a:r>
          </a:p>
          <a:p>
            <a:pPr marL="393192" lvl="1" indent="0" eaLnBrk="1" fontAlgn="auto" hangingPunct="1">
              <a:spcAft>
                <a:spcPts val="0"/>
              </a:spcAft>
              <a:buClr>
                <a:schemeClr val="accent3"/>
              </a:buClr>
              <a:buNone/>
              <a:defRPr/>
            </a:pPr>
            <a:r>
              <a:rPr lang="en-US" sz="2300" dirty="0"/>
              <a:t> </a:t>
            </a:r>
            <a:r>
              <a:rPr lang="en-US" sz="2300" dirty="0" smtClean="0"/>
              <a:t>   promote fact fluency.</a:t>
            </a:r>
            <a:endParaRPr lang="en-US" sz="2300" dirty="0"/>
          </a:p>
          <a:p>
            <a:pPr marL="274320" indent="-274320" eaLnBrk="1" fontAlgn="auto" hangingPunct="1">
              <a:spcAft>
                <a:spcPts val="0"/>
              </a:spcAft>
              <a:buClr>
                <a:schemeClr val="accent3"/>
              </a:buClr>
              <a:buFont typeface="Wingdings" pitchFamily="2" charset="2"/>
              <a:buNone/>
              <a:defRPr/>
            </a:pPr>
            <a:endParaRPr lang="en-US" sz="2000" dirty="0"/>
          </a:p>
          <a:p>
            <a:pPr marL="640080" lvl="1" indent="-246888" eaLnBrk="1" fontAlgn="auto" hangingPunct="1">
              <a:spcAft>
                <a:spcPts val="0"/>
              </a:spcAft>
              <a:buFont typeface="Wingdings 2"/>
              <a:buChar char=""/>
              <a:defRPr/>
            </a:pPr>
            <a:endParaRPr lang="en-US" sz="2000" dirty="0"/>
          </a:p>
        </p:txBody>
      </p:sp>
      <p:sp>
        <p:nvSpPr>
          <p:cNvPr id="22531" name="WordArt 3"/>
          <p:cNvSpPr>
            <a:spLocks noChangeArrowheads="1" noChangeShapeType="1" noTextEdit="1"/>
          </p:cNvSpPr>
          <p:nvPr/>
        </p:nvSpPr>
        <p:spPr bwMode="auto">
          <a:xfrm>
            <a:off x="1828800" y="990600"/>
            <a:ext cx="5334000" cy="6858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00FF"/>
                  </a:solidFill>
                  <a:round/>
                  <a:headEnd/>
                  <a:tailEnd/>
                </a:ln>
                <a:solidFill>
                  <a:srgbClr val="0000FF"/>
                </a:solidFill>
                <a:effectLst>
                  <a:outerShdw dist="35921" dir="2700000" algn="ctr" rotWithShape="0">
                    <a:srgbClr val="990000"/>
                  </a:outerShdw>
                </a:effectLst>
                <a:latin typeface="Tahoma"/>
                <a:cs typeface="Tahoma"/>
              </a:rPr>
              <a:t>Mathematics</a:t>
            </a:r>
            <a:endParaRPr lang="en-US" sz="3600" kern="10" dirty="0">
              <a:ln w="19050">
                <a:solidFill>
                  <a:srgbClr val="0000FF"/>
                </a:solidFill>
                <a:round/>
                <a:headEnd/>
                <a:tailEnd/>
              </a:ln>
              <a:solidFill>
                <a:srgbClr val="0000FF"/>
              </a:solidFill>
              <a:effectLst>
                <a:outerShdw dist="35921" dir="2700000" algn="ctr" rotWithShape="0">
                  <a:srgbClr val="990000"/>
                </a:outerShdw>
              </a:effectLst>
              <a:latin typeface="Tahoma"/>
              <a:cs typeface="Tahoma"/>
            </a:endParaRPr>
          </a:p>
        </p:txBody>
      </p:sp>
      <p:pic>
        <p:nvPicPr>
          <p:cNvPr id="22532" name="Picture 2" descr="C:\Users\keith &amp; suzanne\AppData\Local\Microsoft\Windows\Temporary Internet Files\Content.IE5\CYG3MMFB\MC900332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898" y="5334000"/>
            <a:ext cx="132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609600" y="1905000"/>
            <a:ext cx="7543800" cy="4114800"/>
          </a:xfrm>
        </p:spPr>
        <p:txBody>
          <a:bodyPr>
            <a:normAutofit/>
          </a:bodyPr>
          <a:lstStyle/>
          <a:p>
            <a:pPr marL="274320" indent="-274320" eaLnBrk="1" fontAlgn="auto" hangingPunct="1">
              <a:spcAft>
                <a:spcPts val="0"/>
              </a:spcAft>
              <a:buClr>
                <a:schemeClr val="accent3"/>
              </a:buClr>
              <a:buFont typeface="Wingdings 2"/>
              <a:buNone/>
              <a:defRPr/>
            </a:pPr>
            <a:r>
              <a:rPr lang="en-US" sz="2400" i="1" dirty="0" smtClean="0"/>
              <a:t>  </a:t>
            </a:r>
            <a:r>
              <a:rPr lang="en-US" sz="2400" b="1" i="1" dirty="0" smtClean="0"/>
              <a:t>Everyday </a:t>
            </a:r>
            <a:r>
              <a:rPr lang="en-US" sz="2400" b="1" i="1" dirty="0" smtClean="0"/>
              <a:t>Mathematics Online Resources</a:t>
            </a:r>
          </a:p>
          <a:p>
            <a:pPr marL="274320" indent="-274320" eaLnBrk="1" fontAlgn="auto" hangingPunct="1">
              <a:spcAft>
                <a:spcPts val="0"/>
              </a:spcAft>
              <a:buClr>
                <a:schemeClr val="accent3"/>
              </a:buClr>
              <a:buFont typeface="Wingdings 2"/>
              <a:buNone/>
              <a:defRPr/>
            </a:pPr>
            <a:endParaRPr lang="en-US" sz="2400" b="1" i="1" dirty="0" smtClean="0"/>
          </a:p>
          <a:p>
            <a:pPr marL="274320" indent="-274320" eaLnBrk="1" fontAlgn="auto" hangingPunct="1">
              <a:spcAft>
                <a:spcPts val="0"/>
              </a:spcAft>
              <a:buClr>
                <a:schemeClr val="accent3"/>
              </a:buClr>
              <a:buFont typeface="Wingdings" pitchFamily="2" charset="2"/>
              <a:buNone/>
              <a:defRPr/>
            </a:pPr>
            <a:endParaRPr lang="en-US" sz="2000" dirty="0"/>
          </a:p>
          <a:p>
            <a:pPr marL="640080" lvl="1" indent="-246888" eaLnBrk="1" fontAlgn="auto" hangingPunct="1">
              <a:spcAft>
                <a:spcPts val="0"/>
              </a:spcAft>
              <a:buFont typeface="Wingdings 2"/>
              <a:buChar char=""/>
              <a:defRPr/>
            </a:pPr>
            <a:endParaRPr lang="en-US" sz="2000" dirty="0"/>
          </a:p>
        </p:txBody>
      </p:sp>
      <p:sp>
        <p:nvSpPr>
          <p:cNvPr id="22531" name="WordArt 3"/>
          <p:cNvSpPr>
            <a:spLocks noChangeArrowheads="1" noChangeShapeType="1" noTextEdit="1"/>
          </p:cNvSpPr>
          <p:nvPr/>
        </p:nvSpPr>
        <p:spPr bwMode="auto">
          <a:xfrm>
            <a:off x="1828800" y="990600"/>
            <a:ext cx="5334000" cy="6858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00FF"/>
                  </a:solidFill>
                  <a:round/>
                  <a:headEnd/>
                  <a:tailEnd/>
                </a:ln>
                <a:solidFill>
                  <a:srgbClr val="0000FF"/>
                </a:solidFill>
                <a:effectLst>
                  <a:outerShdw dist="35921" dir="2700000" algn="ctr" rotWithShape="0">
                    <a:srgbClr val="990000"/>
                  </a:outerShdw>
                </a:effectLst>
                <a:latin typeface="Tahoma"/>
                <a:cs typeface="Tahoma"/>
              </a:rPr>
              <a:t>Mathematics</a:t>
            </a:r>
            <a:endParaRPr lang="en-US" sz="3600" kern="10" dirty="0">
              <a:ln w="19050">
                <a:solidFill>
                  <a:srgbClr val="0000FF"/>
                </a:solidFill>
                <a:round/>
                <a:headEnd/>
                <a:tailEnd/>
              </a:ln>
              <a:solidFill>
                <a:srgbClr val="0000FF"/>
              </a:solidFill>
              <a:effectLst>
                <a:outerShdw dist="35921" dir="2700000" algn="ctr" rotWithShape="0">
                  <a:srgbClr val="990000"/>
                </a:outerShdw>
              </a:effectLst>
              <a:latin typeface="Tahoma"/>
              <a:cs typeface="Tahoma"/>
            </a:endParaRPr>
          </a:p>
        </p:txBody>
      </p:sp>
      <p:pic>
        <p:nvPicPr>
          <p:cNvPr id="22532" name="Picture 2" descr="C:\Users\keith &amp; suzanne\AppData\Local\Microsoft\Windows\Temporary Internet Files\Content.IE5\CYG3MMFB\MC900332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898" y="5334000"/>
            <a:ext cx="132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861" b="27223"/>
          <a:stretch/>
        </p:blipFill>
        <p:spPr bwMode="auto">
          <a:xfrm>
            <a:off x="570653" y="2514600"/>
            <a:ext cx="46800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2438400"/>
            <a:ext cx="3200400" cy="2585323"/>
          </a:xfrm>
          <a:prstGeom prst="rect">
            <a:avLst/>
          </a:prstGeom>
          <a:noFill/>
        </p:spPr>
        <p:txBody>
          <a:bodyPr wrap="square" rtlCol="0">
            <a:spAutoFit/>
          </a:bodyPr>
          <a:lstStyle/>
          <a:p>
            <a:r>
              <a:rPr lang="en-US" dirty="0" smtClean="0"/>
              <a:t>The new version of EDM comes with great online resources that can be accessed at home.  </a:t>
            </a:r>
          </a:p>
          <a:p>
            <a:r>
              <a:rPr lang="en-US" b="1" dirty="0" smtClean="0"/>
              <a:t>After this presentation please pick up your child’s </a:t>
            </a:r>
            <a:r>
              <a:rPr lang="en-US" b="1" dirty="0" err="1" smtClean="0"/>
              <a:t>Homelink</a:t>
            </a:r>
            <a:r>
              <a:rPr lang="en-US" b="1" dirty="0" smtClean="0"/>
              <a:t> book on which you’ll find their online login information.</a:t>
            </a:r>
            <a:endParaRPr lang="en-US" b="1" dirty="0"/>
          </a:p>
        </p:txBody>
      </p:sp>
      <p:sp>
        <p:nvSpPr>
          <p:cNvPr id="3" name="TextBox 2"/>
          <p:cNvSpPr txBox="1"/>
          <p:nvPr/>
        </p:nvSpPr>
        <p:spPr>
          <a:xfrm>
            <a:off x="3429000" y="6008315"/>
            <a:ext cx="1524000" cy="646331"/>
          </a:xfrm>
          <a:prstGeom prst="rect">
            <a:avLst/>
          </a:prstGeom>
          <a:noFill/>
        </p:spPr>
        <p:txBody>
          <a:bodyPr wrap="square" rtlCol="0">
            <a:spAutoFit/>
          </a:bodyPr>
          <a:lstStyle/>
          <a:p>
            <a:r>
              <a:rPr lang="en-US" dirty="0" smtClean="0"/>
              <a:t>Copies of </a:t>
            </a:r>
            <a:r>
              <a:rPr lang="en-US" dirty="0" err="1" smtClean="0"/>
              <a:t>Homelinks</a:t>
            </a:r>
            <a:endParaRPr lang="en-US" dirty="0"/>
          </a:p>
        </p:txBody>
      </p:sp>
      <p:sp>
        <p:nvSpPr>
          <p:cNvPr id="4" name="TextBox 3"/>
          <p:cNvSpPr txBox="1"/>
          <p:nvPr/>
        </p:nvSpPr>
        <p:spPr>
          <a:xfrm>
            <a:off x="228600" y="6001434"/>
            <a:ext cx="1295400" cy="646331"/>
          </a:xfrm>
          <a:prstGeom prst="rect">
            <a:avLst/>
          </a:prstGeom>
          <a:noFill/>
        </p:spPr>
        <p:txBody>
          <a:bodyPr wrap="square" rtlCol="0">
            <a:spAutoFit/>
          </a:bodyPr>
          <a:lstStyle/>
          <a:p>
            <a:r>
              <a:rPr lang="en-US" dirty="0" smtClean="0"/>
              <a:t>Support Videos</a:t>
            </a:r>
            <a:endParaRPr lang="en-US" dirty="0"/>
          </a:p>
        </p:txBody>
      </p:sp>
      <p:sp>
        <p:nvSpPr>
          <p:cNvPr id="5" name="TextBox 4"/>
          <p:cNvSpPr txBox="1"/>
          <p:nvPr/>
        </p:nvSpPr>
        <p:spPr>
          <a:xfrm>
            <a:off x="1838036" y="6146815"/>
            <a:ext cx="1143000" cy="369332"/>
          </a:xfrm>
          <a:prstGeom prst="rect">
            <a:avLst/>
          </a:prstGeom>
          <a:noFill/>
        </p:spPr>
        <p:txBody>
          <a:bodyPr wrap="square" rtlCol="0">
            <a:spAutoFit/>
          </a:bodyPr>
          <a:lstStyle/>
          <a:p>
            <a:r>
              <a:rPr lang="en-US" dirty="0" smtClean="0"/>
              <a:t>Games</a:t>
            </a:r>
            <a:endParaRPr lang="en-US" dirty="0"/>
          </a:p>
        </p:txBody>
      </p:sp>
      <p:sp>
        <p:nvSpPr>
          <p:cNvPr id="6" name="TextBox 5"/>
          <p:cNvSpPr txBox="1"/>
          <p:nvPr/>
        </p:nvSpPr>
        <p:spPr>
          <a:xfrm>
            <a:off x="5486400" y="5934075"/>
            <a:ext cx="1371600" cy="646331"/>
          </a:xfrm>
          <a:prstGeom prst="rect">
            <a:avLst/>
          </a:prstGeom>
          <a:noFill/>
        </p:spPr>
        <p:txBody>
          <a:bodyPr wrap="square" rtlCol="0">
            <a:spAutoFit/>
          </a:bodyPr>
          <a:lstStyle/>
          <a:p>
            <a:r>
              <a:rPr lang="en-US" dirty="0" smtClean="0"/>
              <a:t>Reference Book</a:t>
            </a:r>
            <a:endParaRPr lang="en-US" dirty="0"/>
          </a:p>
        </p:txBody>
      </p:sp>
      <p:cxnSp>
        <p:nvCxnSpPr>
          <p:cNvPr id="8" name="Straight Arrow Connector 7"/>
          <p:cNvCxnSpPr/>
          <p:nvPr/>
        </p:nvCxnSpPr>
        <p:spPr>
          <a:xfrm flipV="1">
            <a:off x="685800" y="5791201"/>
            <a:ext cx="838200" cy="2171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5" idx="0"/>
          </p:cNvCxnSpPr>
          <p:nvPr/>
        </p:nvCxnSpPr>
        <p:spPr>
          <a:xfrm flipV="1">
            <a:off x="2409536" y="5791201"/>
            <a:ext cx="0" cy="3556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3886200" y="5791201"/>
            <a:ext cx="152400" cy="3047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4876800" y="4038600"/>
            <a:ext cx="990600" cy="17526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2843381"/>
      </p:ext>
    </p:extLst>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849582" y="838200"/>
            <a:ext cx="5334000" cy="6858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accent1"/>
                  </a:solidFill>
                  <a:prstDash val="solid"/>
                </a:ln>
                <a:solidFill>
                  <a:schemeClr val="bg2">
                    <a:lumMod val="75000"/>
                  </a:schemeClr>
                </a:solidFill>
                <a:effectLst>
                  <a:outerShdw blurRad="41275" dist="20320" dir="1800000" algn="tl" rotWithShape="0">
                    <a:srgbClr val="000000">
                      <a:alpha val="40000"/>
                    </a:srgbClr>
                  </a:outerShdw>
                </a:effectLst>
                <a:latin typeface="Tahoma"/>
                <a:cs typeface="Tahoma"/>
              </a:rPr>
              <a:t>Third Grade Math Units</a:t>
            </a:r>
            <a:endParaRPr lang="en-US" sz="3600" b="1" kern="10" dirty="0">
              <a:ln w="12700">
                <a:solidFill>
                  <a:schemeClr val="accent1"/>
                </a:solidFill>
                <a:prstDash val="solid"/>
              </a:ln>
              <a:solidFill>
                <a:schemeClr val="bg2">
                  <a:lumMod val="75000"/>
                </a:schemeClr>
              </a:solidFill>
              <a:effectLst>
                <a:outerShdw blurRad="41275" dist="20320" dir="1800000" algn="tl" rotWithShape="0">
                  <a:srgbClr val="000000">
                    <a:alpha val="40000"/>
                  </a:srgbClr>
                </a:outerShdw>
              </a:effectLst>
              <a:latin typeface="Tahoma"/>
              <a:cs typeface="Tahoma"/>
            </a:endParaRPr>
          </a:p>
        </p:txBody>
      </p:sp>
      <p:sp>
        <p:nvSpPr>
          <p:cNvPr id="3" name="Rectangle 2"/>
          <p:cNvSpPr txBox="1">
            <a:spLocks noChangeArrowheads="1"/>
          </p:cNvSpPr>
          <p:nvPr/>
        </p:nvSpPr>
        <p:spPr bwMode="auto">
          <a:xfrm>
            <a:off x="457200" y="1371600"/>
            <a:ext cx="8305800" cy="50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80000"/>
              </a:lnSpc>
              <a:buFont typeface="Wingdings" pitchFamily="2" charset="2"/>
              <a:buChar char="v"/>
            </a:pPr>
            <a:endParaRPr lang="en-US" sz="3300" dirty="0" smtClean="0"/>
          </a:p>
          <a:p>
            <a:pPr eaLnBrk="1" hangingPunct="1">
              <a:lnSpc>
                <a:spcPct val="80000"/>
              </a:lnSpc>
              <a:buFont typeface="Wingdings" pitchFamily="2" charset="2"/>
              <a:buChar char="v"/>
            </a:pPr>
            <a:r>
              <a:rPr lang="en-US" sz="1800" dirty="0" smtClean="0"/>
              <a:t>Unit 1:  Math Tools, Time and Multiplication</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2:  Number Stories and Arrays</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3:  Operations</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4:  Measurement and Geometry</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5:  Fractions and Multiplication Strategies</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6:  More Operations</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7:  Fractions</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8:  Multiplication and Division</a:t>
            </a:r>
          </a:p>
          <a:p>
            <a:pPr marL="0" indent="0" eaLnBrk="1" hangingPunct="1">
              <a:lnSpc>
                <a:spcPct val="80000"/>
              </a:lnSpc>
              <a:buNone/>
            </a:pPr>
            <a:endParaRPr lang="en-US" sz="1800" dirty="0" smtClean="0"/>
          </a:p>
          <a:p>
            <a:pPr eaLnBrk="1" hangingPunct="1">
              <a:lnSpc>
                <a:spcPct val="80000"/>
              </a:lnSpc>
              <a:buFont typeface="Wingdings" pitchFamily="2" charset="2"/>
              <a:buChar char="v"/>
            </a:pPr>
            <a:r>
              <a:rPr lang="en-US" sz="1800" dirty="0" smtClean="0"/>
              <a:t>Unit 9:  Multi-digit Operations</a:t>
            </a:r>
          </a:p>
          <a:p>
            <a:pPr marL="0" indent="0" eaLnBrk="1" hangingPunct="1">
              <a:lnSpc>
                <a:spcPct val="80000"/>
              </a:lnSpc>
              <a:buNone/>
            </a:pPr>
            <a:r>
              <a:rPr lang="en-US" sz="1800" dirty="0" smtClean="0"/>
              <a:t>  </a:t>
            </a:r>
          </a:p>
          <a:p>
            <a:pPr marL="0" indent="0" eaLnBrk="1" hangingPunct="1">
              <a:lnSpc>
                <a:spcPct val="80000"/>
              </a:lnSpc>
              <a:buNone/>
            </a:pPr>
            <a:endParaRPr lang="en-US" sz="3200" dirty="0" smtClean="0"/>
          </a:p>
          <a:p>
            <a:pPr eaLnBrk="1" hangingPunct="1">
              <a:lnSpc>
                <a:spcPct val="80000"/>
              </a:lnSpc>
              <a:buFont typeface="Wingdings" pitchFamily="2" charset="2"/>
              <a:buChar char="v"/>
            </a:pPr>
            <a:endParaRPr lang="en-US" sz="3200" dirty="0" smtClean="0"/>
          </a:p>
          <a:p>
            <a:pPr eaLnBrk="1" hangingPunct="1">
              <a:lnSpc>
                <a:spcPct val="80000"/>
              </a:lnSpc>
              <a:buClr>
                <a:schemeClr val="tx1"/>
              </a:buClr>
            </a:pPr>
            <a:endParaRPr lang="en-US" sz="3700" dirty="0" smtClean="0"/>
          </a:p>
          <a:p>
            <a:pPr eaLnBrk="1" hangingPunct="1">
              <a:lnSpc>
                <a:spcPct val="80000"/>
              </a:lnSpc>
              <a:buClr>
                <a:schemeClr val="tx1"/>
              </a:buClr>
            </a:pPr>
            <a:endParaRPr lang="en-US" sz="3700" dirty="0" smtClean="0"/>
          </a:p>
        </p:txBody>
      </p:sp>
    </p:spTree>
    <p:extLst>
      <p:ext uri="{BB962C8B-B14F-4D97-AF65-F5344CB8AC3E}">
        <p14:creationId xmlns:p14="http://schemas.microsoft.com/office/powerpoint/2010/main" val="236734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85800" y="2743200"/>
            <a:ext cx="7772400" cy="4114800"/>
          </a:xfrm>
        </p:spPr>
        <p:txBody>
          <a:bodyPr/>
          <a:lstStyle/>
          <a:p>
            <a:pPr marL="0" indent="0" eaLnBrk="1" hangingPunct="1">
              <a:buFont typeface="Wingdings 2" pitchFamily="18" charset="2"/>
              <a:buNone/>
              <a:defRPr/>
            </a:pPr>
            <a:endParaRPr lang="en-US" dirty="0" smtClean="0"/>
          </a:p>
          <a:p>
            <a:pPr eaLnBrk="1" hangingPunct="1">
              <a:buFont typeface="Wingdings" pitchFamily="2" charset="2"/>
              <a:buChar char="v"/>
              <a:defRPr/>
            </a:pPr>
            <a:r>
              <a:rPr lang="en-US" dirty="0" smtClean="0"/>
              <a:t>Force and Motion</a:t>
            </a:r>
          </a:p>
          <a:p>
            <a:pPr eaLnBrk="1" hangingPunct="1">
              <a:buFont typeface="Wingdings" pitchFamily="2" charset="2"/>
              <a:buChar char="v"/>
              <a:defRPr/>
            </a:pPr>
            <a:r>
              <a:rPr lang="en-US" dirty="0" smtClean="0"/>
              <a:t>Animal Habitats and Adaptations</a:t>
            </a:r>
          </a:p>
          <a:p>
            <a:pPr eaLnBrk="1" hangingPunct="1">
              <a:buFont typeface="Wingdings" pitchFamily="2" charset="2"/>
              <a:buChar char="v"/>
              <a:defRPr/>
            </a:pPr>
            <a:r>
              <a:rPr lang="en-US" dirty="0" smtClean="0"/>
              <a:t>Light Energy and Shadows</a:t>
            </a:r>
          </a:p>
          <a:p>
            <a:pPr eaLnBrk="1" hangingPunct="1">
              <a:buFont typeface="Wingdings" pitchFamily="2" charset="2"/>
              <a:buChar char="v"/>
              <a:defRPr/>
            </a:pPr>
            <a:r>
              <a:rPr lang="en-US" dirty="0" smtClean="0"/>
              <a:t>Sound Energy</a:t>
            </a:r>
          </a:p>
          <a:p>
            <a:pPr eaLnBrk="1" hangingPunct="1">
              <a:buFont typeface="Wingdings" pitchFamily="2" charset="2"/>
              <a:buChar char="v"/>
              <a:defRPr/>
            </a:pPr>
            <a:r>
              <a:rPr lang="en-US" dirty="0" smtClean="0"/>
              <a:t>Weather and Climate</a:t>
            </a:r>
          </a:p>
          <a:p>
            <a:pPr eaLnBrk="1" hangingPunct="1">
              <a:buFont typeface="Wingdings" pitchFamily="2" charset="2"/>
              <a:buChar char="v"/>
              <a:defRPr/>
            </a:pPr>
            <a:r>
              <a:rPr lang="en-US" dirty="0" smtClean="0"/>
              <a:t>Scientific Process</a:t>
            </a:r>
          </a:p>
          <a:p>
            <a:pPr eaLnBrk="1" hangingPunct="1">
              <a:defRPr/>
            </a:pPr>
            <a:endParaRPr lang="en-US" dirty="0" smtClean="0"/>
          </a:p>
        </p:txBody>
      </p:sp>
      <p:sp>
        <p:nvSpPr>
          <p:cNvPr id="23555" name="WordArt 3"/>
          <p:cNvSpPr>
            <a:spLocks noChangeArrowheads="1" noChangeShapeType="1" noTextEdit="1"/>
          </p:cNvSpPr>
          <p:nvPr/>
        </p:nvSpPr>
        <p:spPr bwMode="auto">
          <a:xfrm>
            <a:off x="2133600" y="914400"/>
            <a:ext cx="4105275" cy="990600"/>
          </a:xfrm>
          <a:prstGeom prst="rect">
            <a:avLst/>
          </a:prstGeom>
        </p:spPr>
        <p:txBody>
          <a:bodyPr wrap="none" fromWordArt="1">
            <a:prstTxWarp prst="textPlain">
              <a:avLst>
                <a:gd name="adj" fmla="val 50000"/>
              </a:avLst>
            </a:prstTxWarp>
          </a:bodyPr>
          <a:lstStyle/>
          <a:p>
            <a:pPr algn="ctr"/>
            <a:r>
              <a:rPr lang="en-US" sz="3600" kern="10" dirty="0">
                <a:ln w="19050">
                  <a:solidFill>
                    <a:srgbClr val="339966"/>
                  </a:solidFill>
                  <a:round/>
                  <a:headEnd/>
                  <a:tailEnd/>
                </a:ln>
                <a:solidFill>
                  <a:srgbClr val="339966"/>
                </a:solidFill>
                <a:effectLst>
                  <a:outerShdw dist="35921" dir="2700000" algn="ctr" rotWithShape="0">
                    <a:srgbClr val="990000"/>
                  </a:outerShdw>
                </a:effectLst>
                <a:latin typeface="Tahoma"/>
                <a:cs typeface="Tahoma"/>
              </a:rPr>
              <a:t>Science Units</a:t>
            </a:r>
          </a:p>
        </p:txBody>
      </p:sp>
      <p:pic>
        <p:nvPicPr>
          <p:cNvPr id="23556" name="Picture 2" descr="C:\Users\keith &amp; suzanne\AppData\Local\Microsoft\Windows\Temporary Internet Files\Content.IE5\XS1DPKPF\MC9002339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143000"/>
            <a:ext cx="207962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990600" y="1981200"/>
            <a:ext cx="4038600" cy="4525963"/>
          </a:xfrm>
        </p:spPr>
        <p:txBody>
          <a:bodyPr/>
          <a:lstStyle/>
          <a:p>
            <a:pPr eaLnBrk="1" hangingPunct="1">
              <a:buFont typeface="Wingdings" pitchFamily="2" charset="2"/>
              <a:buChar char="v"/>
            </a:pPr>
            <a:r>
              <a:rPr lang="en-US" sz="2800" dirty="0" smtClean="0"/>
              <a:t>Michigan (Geography, History, Industry, Economy, Government, Public Issues)</a:t>
            </a:r>
          </a:p>
          <a:p>
            <a:pPr eaLnBrk="1" hangingPunct="1">
              <a:buFont typeface="Wingdings" pitchFamily="2" charset="2"/>
              <a:buChar char="v"/>
            </a:pPr>
            <a:r>
              <a:rPr lang="en-US" sz="2800" dirty="0" smtClean="0"/>
              <a:t>The History of Early Detroit</a:t>
            </a:r>
          </a:p>
          <a:p>
            <a:pPr eaLnBrk="1" hangingPunct="1">
              <a:buFont typeface="Wingdings" pitchFamily="2" charset="2"/>
              <a:buChar char="v"/>
            </a:pPr>
            <a:r>
              <a:rPr lang="en-US" sz="2800" dirty="0" smtClean="0"/>
              <a:t>Core Democratic Values</a:t>
            </a:r>
          </a:p>
          <a:p>
            <a:pPr eaLnBrk="1" hangingPunct="1">
              <a:buFont typeface="Wingdings" pitchFamily="2" charset="2"/>
              <a:buNone/>
            </a:pPr>
            <a:endParaRPr lang="en-US" sz="2800" dirty="0" smtClean="0"/>
          </a:p>
        </p:txBody>
      </p:sp>
      <p:sp>
        <p:nvSpPr>
          <p:cNvPr id="24579" name="WordArt 3"/>
          <p:cNvSpPr>
            <a:spLocks noChangeArrowheads="1" noChangeShapeType="1" noTextEdit="1"/>
          </p:cNvSpPr>
          <p:nvPr/>
        </p:nvSpPr>
        <p:spPr bwMode="auto">
          <a:xfrm>
            <a:off x="1447800" y="838200"/>
            <a:ext cx="5943600" cy="885825"/>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FF0000"/>
                </a:solidFill>
                <a:effectLst>
                  <a:outerShdw dist="35921" dir="2700000" algn="ctr" rotWithShape="0">
                    <a:srgbClr val="990000"/>
                  </a:outerShdw>
                </a:effectLst>
                <a:latin typeface="Tahoma"/>
                <a:cs typeface="Tahoma"/>
              </a:rPr>
              <a:t>Social Studies Units</a:t>
            </a:r>
          </a:p>
        </p:txBody>
      </p:sp>
      <p:pic>
        <p:nvPicPr>
          <p:cNvPr id="24580" name="Picture 9" descr="MC900156859[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46750" y="2813050"/>
            <a:ext cx="2476500" cy="2436813"/>
          </a:xfrm>
          <a:noFill/>
        </p:spPr>
      </p:pic>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a:ln>
            <a:miter lim="800000"/>
            <a:headEnd/>
            <a:tailEnd/>
          </a:ln>
          <a:extLst/>
        </p:spPr>
        <p:txBody>
          <a:bodyPr>
            <a:normAutofit/>
          </a:bodyPr>
          <a:lstStyle/>
          <a:p>
            <a:pPr algn="ctr" eaLnBrk="1" fontAlgn="auto" hangingPunct="1">
              <a:spcAft>
                <a:spcPts val="0"/>
              </a:spcAft>
              <a:defRPr/>
            </a:pPr>
            <a:r>
              <a:rPr lang="en-US" sz="5400" b="1" kern="1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Impact"/>
              </a:rPr>
              <a:t>The Third grade team</a:t>
            </a:r>
            <a:endParaRPr lang="en-US" dirty="0"/>
          </a:p>
        </p:txBody>
      </p:sp>
      <p:sp>
        <p:nvSpPr>
          <p:cNvPr id="8195" name="Content Placeholder 2"/>
          <p:cNvSpPr>
            <a:spLocks noGrp="1"/>
          </p:cNvSpPr>
          <p:nvPr>
            <p:ph idx="1"/>
          </p:nvPr>
        </p:nvSpPr>
        <p:spPr>
          <a:xfrm>
            <a:off x="381000" y="1600200"/>
            <a:ext cx="8229600" cy="5029200"/>
          </a:xfrm>
        </p:spPr>
        <p:txBody>
          <a:bodyPr/>
          <a:lstStyle/>
          <a:p>
            <a:pPr eaLnBrk="1" hangingPunct="1">
              <a:buFont typeface="Wingdings" pitchFamily="2" charset="2"/>
              <a:buChar char="v"/>
              <a:defRPr/>
            </a:pPr>
            <a:r>
              <a:rPr lang="en-US" sz="1800" dirty="0" smtClean="0"/>
              <a:t>Mrs. </a:t>
            </a:r>
            <a:r>
              <a:rPr lang="en-US" sz="1800" dirty="0" err="1" smtClean="0"/>
              <a:t>Rubis</a:t>
            </a:r>
            <a:r>
              <a:rPr lang="en-US" sz="1800" dirty="0" smtClean="0"/>
              <a:t> has been teaching for 28 years.  The first 16 years of her career  was spent in first grade.  She absolutely LOVES teaching third graders!  She received both her undergraduate and graduate degrees</a:t>
            </a:r>
            <a:r>
              <a:rPr lang="en-US" sz="1800" dirty="0"/>
              <a:t> </a:t>
            </a:r>
            <a:r>
              <a:rPr lang="en-US" sz="1800" dirty="0" smtClean="0"/>
              <a:t>from </a:t>
            </a:r>
            <a:r>
              <a:rPr lang="en-US" sz="1800" b="1" dirty="0" smtClean="0">
                <a:solidFill>
                  <a:schemeClr val="accent4">
                    <a:lumMod val="75000"/>
                  </a:schemeClr>
                </a:solidFill>
              </a:rPr>
              <a:t>MSU</a:t>
            </a:r>
            <a:r>
              <a:rPr lang="en-US" sz="1800" dirty="0" smtClean="0"/>
              <a:t>.  She has two sons – Joshua is in 12</a:t>
            </a:r>
            <a:r>
              <a:rPr lang="en-US" sz="1800" baseline="30000" dirty="0" smtClean="0"/>
              <a:t>th</a:t>
            </a:r>
            <a:r>
              <a:rPr lang="en-US" sz="1800" dirty="0" smtClean="0"/>
              <a:t> grade and Jacob is in 8</a:t>
            </a:r>
            <a:r>
              <a:rPr lang="en-US" sz="1800" baseline="30000" dirty="0" smtClean="0"/>
              <a:t>th</a:t>
            </a:r>
            <a:r>
              <a:rPr lang="en-US" sz="1800" dirty="0" smtClean="0"/>
              <a:t> grade.  In her spare time she enjoys cooking, gardening, golfing,  and watching her boys play baseball.  </a:t>
            </a:r>
          </a:p>
          <a:p>
            <a:pPr eaLnBrk="1" hangingPunct="1">
              <a:buFont typeface="Wingdings" pitchFamily="2" charset="2"/>
              <a:buChar char="v"/>
              <a:defRPr/>
            </a:pPr>
            <a:endParaRPr lang="en-US" sz="1800" dirty="0" smtClean="0"/>
          </a:p>
          <a:p>
            <a:pPr eaLnBrk="1" hangingPunct="1">
              <a:buFont typeface="Wingdings" pitchFamily="2" charset="2"/>
              <a:buChar char="v"/>
              <a:defRPr/>
            </a:pPr>
            <a:r>
              <a:rPr lang="en-US" sz="1800" dirty="0" smtClean="0"/>
              <a:t>Mrs. </a:t>
            </a:r>
            <a:r>
              <a:rPr lang="en-US" sz="1800" dirty="0" err="1" smtClean="0"/>
              <a:t>Bronoel</a:t>
            </a:r>
            <a:r>
              <a:rPr lang="en-US" sz="1800" dirty="0" smtClean="0"/>
              <a:t> spent </a:t>
            </a:r>
            <a:r>
              <a:rPr lang="en-US" sz="1800" dirty="0"/>
              <a:t>her first 13 years at Rogers teaching fourth grade. She is very excited to be teaching third grade for the first time.  She received her undergraduate and graduate degrees from the  </a:t>
            </a:r>
            <a:r>
              <a:rPr lang="en-US" sz="1800" b="1" dirty="0">
                <a:solidFill>
                  <a:srgbClr val="E7E200"/>
                </a:solidFill>
              </a:rPr>
              <a:t>U </a:t>
            </a:r>
            <a:r>
              <a:rPr lang="en-US" sz="1800" b="1" dirty="0"/>
              <a:t>of </a:t>
            </a:r>
            <a:r>
              <a:rPr lang="en-US" sz="1800" b="1" dirty="0">
                <a:solidFill>
                  <a:schemeClr val="accent1">
                    <a:lumMod val="75000"/>
                  </a:schemeClr>
                </a:solidFill>
              </a:rPr>
              <a:t>M</a:t>
            </a:r>
            <a:r>
              <a:rPr lang="en-US" sz="1800" dirty="0"/>
              <a:t>.  Her sons are in 1</a:t>
            </a:r>
            <a:r>
              <a:rPr lang="en-US" sz="1800" baseline="30000" dirty="0"/>
              <a:t>st</a:t>
            </a:r>
            <a:r>
              <a:rPr lang="en-US" sz="1800" dirty="0"/>
              <a:t> and 4</a:t>
            </a:r>
            <a:r>
              <a:rPr lang="en-US" sz="1800" baseline="30000" dirty="0"/>
              <a:t>th</a:t>
            </a:r>
            <a:r>
              <a:rPr lang="en-US" sz="1800" dirty="0"/>
              <a:t> grade here at Rogers.  She loves visiting museums with her family, watching baseball, and doing crossword puzzles.</a:t>
            </a:r>
          </a:p>
          <a:p>
            <a:pPr marL="0" indent="0" eaLnBrk="1" hangingPunct="1">
              <a:buNone/>
              <a:defRPr/>
            </a:pPr>
            <a:endParaRPr lang="en-US" sz="1800" dirty="0" smtClean="0"/>
          </a:p>
          <a:p>
            <a:pPr>
              <a:buFont typeface="Wingdings" pitchFamily="2" charset="2"/>
              <a:buChar char="v"/>
            </a:pPr>
            <a:r>
              <a:rPr lang="en-US" sz="1800" dirty="0" smtClean="0"/>
              <a:t>Ms. Stokes </a:t>
            </a:r>
            <a:r>
              <a:rPr lang="en-US" sz="1800" dirty="0"/>
              <a:t>is so excited to join the Rogers' family and to have an awesome year teaching third graders! In the past, she has taught third grade and kindergarten on the East Coast. She received both her undergraduate and graduate degrees from Howard University. She is very close with her mom, dad, and sister, Kelley, who also live in Metro Detroit. When she is not teaching she loves to bake, swim, read, and play with her dog, Holly. </a:t>
            </a:r>
          </a:p>
          <a:p>
            <a:pPr eaLnBrk="1" hangingPunct="1">
              <a:buFont typeface="Wingdings" pitchFamily="2" charset="2"/>
              <a:buChar char="v"/>
              <a:defRPr/>
            </a:pPr>
            <a:endParaRPr lang="en-US" sz="2000" dirty="0"/>
          </a:p>
          <a:p>
            <a:pPr eaLnBrk="1" hangingPunct="1">
              <a:buFont typeface="Wingdings" pitchFamily="2" charset="2"/>
              <a:buChar char="v"/>
              <a:defRPr/>
            </a:pPr>
            <a:endParaRPr lang="en-US" sz="1800"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1066800" y="2362200"/>
            <a:ext cx="7620000" cy="3733800"/>
          </a:xfrm>
        </p:spPr>
        <p:txBody>
          <a:bodyPr/>
          <a:lstStyle/>
          <a:p>
            <a:pPr eaLnBrk="1" hangingPunct="1">
              <a:buFont typeface="Wingdings" pitchFamily="2" charset="2"/>
              <a:buChar char="v"/>
            </a:pPr>
            <a:r>
              <a:rPr lang="en-US" sz="2800" dirty="0" smtClean="0"/>
              <a:t>Recess breaks are important!  </a:t>
            </a:r>
          </a:p>
          <a:p>
            <a:pPr eaLnBrk="1" hangingPunct="1">
              <a:buFont typeface="Wingdings" pitchFamily="2" charset="2"/>
              <a:buChar char="v"/>
            </a:pPr>
            <a:r>
              <a:rPr lang="en-US" sz="2800" dirty="0" smtClean="0"/>
              <a:t>Individual classroom teachers will determine recess/break based on student needs.</a:t>
            </a:r>
          </a:p>
          <a:p>
            <a:pPr eaLnBrk="1" hangingPunct="1">
              <a:buFont typeface="Wingdings" pitchFamily="2" charset="2"/>
              <a:buChar char="v"/>
            </a:pPr>
            <a:r>
              <a:rPr lang="en-US" sz="2800" dirty="0" smtClean="0"/>
              <a:t>Recess is a time for your child to release energy, strengthen large motor skills, and to socialize and problem solve when playing.</a:t>
            </a:r>
          </a:p>
          <a:p>
            <a:pPr eaLnBrk="1" hangingPunct="1">
              <a:buFont typeface="Wingdings" pitchFamily="2" charset="2"/>
              <a:buNone/>
            </a:pPr>
            <a:endParaRPr lang="en-US" sz="2800" dirty="0" smtClean="0"/>
          </a:p>
        </p:txBody>
      </p:sp>
      <p:pic>
        <p:nvPicPr>
          <p:cNvPr id="14339" name="Picture 5" descr="MC90043604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705600" y="990600"/>
            <a:ext cx="1841500" cy="1485900"/>
          </a:xfrm>
          <a:noFill/>
        </p:spPr>
      </p:pic>
      <p:sp>
        <p:nvSpPr>
          <p:cNvPr id="14340" name="WordArt 4"/>
          <p:cNvSpPr>
            <a:spLocks noChangeArrowheads="1" noChangeShapeType="1" noTextEdit="1"/>
          </p:cNvSpPr>
          <p:nvPr/>
        </p:nvSpPr>
        <p:spPr bwMode="auto">
          <a:xfrm>
            <a:off x="1524000" y="838200"/>
            <a:ext cx="3429000" cy="12192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Recess</a:t>
            </a:r>
          </a:p>
        </p:txBody>
      </p:sp>
      <p:pic>
        <p:nvPicPr>
          <p:cNvPr id="14341" name="Picture 5" descr="C:\Users\keith &amp; suzanne\AppData\Local\Microsoft\Windows\Temporary Internet Files\Content.IE5\DEBBXPEY\MP9004394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257800"/>
            <a:ext cx="95408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19100" y="1905000"/>
            <a:ext cx="8229600" cy="4953000"/>
          </a:xfrm>
        </p:spPr>
        <p:txBody>
          <a:bodyPr/>
          <a:lstStyle/>
          <a:p>
            <a:pPr eaLnBrk="1" hangingPunct="1">
              <a:lnSpc>
                <a:spcPct val="90000"/>
              </a:lnSpc>
              <a:buFont typeface="Wingdings" pitchFamily="2" charset="2"/>
              <a:buChar char="v"/>
            </a:pPr>
            <a:r>
              <a:rPr lang="en-US" sz="2400" dirty="0" smtClean="0"/>
              <a:t>If students are absent for </a:t>
            </a:r>
            <a:r>
              <a:rPr lang="en-US" sz="2400" b="1" u="sng" dirty="0" smtClean="0"/>
              <a:t>one or two days</a:t>
            </a:r>
            <a:r>
              <a:rPr lang="en-US" sz="2400" dirty="0" smtClean="0"/>
              <a:t>, they may get the work they missed when they return.</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Char char="v"/>
            </a:pPr>
            <a:r>
              <a:rPr lang="en-US" sz="2400" dirty="0" smtClean="0"/>
              <a:t>If students are absent for </a:t>
            </a:r>
            <a:r>
              <a:rPr lang="en-US" sz="2400" b="1" u="sng" dirty="0" smtClean="0"/>
              <a:t>more than two</a:t>
            </a:r>
            <a:r>
              <a:rPr lang="en-US" sz="2400" dirty="0" smtClean="0"/>
              <a:t> days, assignments may be picked up on the third day.</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Char char="v"/>
            </a:pPr>
            <a:r>
              <a:rPr lang="en-US" sz="2400" dirty="0" smtClean="0"/>
              <a:t>If you are planning to take your child on vacation and will be gone for one week or more, all the assignments your child missed will be placed in a folder.  S/He may have double the time they were gone to complete the work.  For example, if you are gone for one week your child will have two weeks to make up the missed work.</a:t>
            </a:r>
          </a:p>
        </p:txBody>
      </p:sp>
      <p:sp>
        <p:nvSpPr>
          <p:cNvPr id="16387" name="WordArt 5"/>
          <p:cNvSpPr>
            <a:spLocks noChangeArrowheads="1" noChangeShapeType="1" noTextEdit="1"/>
          </p:cNvSpPr>
          <p:nvPr/>
        </p:nvSpPr>
        <p:spPr bwMode="auto">
          <a:xfrm>
            <a:off x="990600" y="838200"/>
            <a:ext cx="7086600" cy="762000"/>
          </a:xfrm>
          <a:prstGeom prst="rect">
            <a:avLst/>
          </a:prstGeom>
        </p:spPr>
        <p:txBody>
          <a:bodyPr wrap="none" fromWordArt="1">
            <a:prstTxWarp prst="textPlain">
              <a:avLst>
                <a:gd name="adj" fmla="val 50000"/>
              </a:avLst>
            </a:prstTxWarp>
          </a:bodyPr>
          <a:lstStyle/>
          <a:p>
            <a:pPr algn="ctr"/>
            <a:r>
              <a:rPr lang="en-US" sz="2800" kern="10" dirty="0">
                <a:ln w="19050">
                  <a:solidFill>
                    <a:srgbClr val="99CCFF"/>
                  </a:solidFill>
                  <a:round/>
                  <a:headEnd/>
                  <a:tailEnd/>
                </a:ln>
                <a:solidFill>
                  <a:srgbClr val="0066CC"/>
                </a:solidFill>
                <a:effectLst>
                  <a:outerShdw dist="35921" dir="2700000" algn="ctr" rotWithShape="0">
                    <a:srgbClr val="990000"/>
                  </a:outerShdw>
                </a:effectLst>
                <a:latin typeface="Impact"/>
              </a:rPr>
              <a:t>Children Needing To Miss School</a:t>
            </a:r>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isd.cc/glbec/wp-content/uploads/sites/16/2015/04/M-Step-Logo_473059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14400"/>
            <a:ext cx="3657600" cy="1825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78691" y="2758448"/>
            <a:ext cx="8267700" cy="30480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sz="2400" dirty="0"/>
          </a:p>
          <a:p>
            <a:pPr>
              <a:buFont typeface="Wingdings" pitchFamily="2" charset="2"/>
              <a:buChar char="v"/>
            </a:pPr>
            <a:r>
              <a:rPr lang="en-US" sz="2400" dirty="0"/>
              <a:t> </a:t>
            </a:r>
            <a:r>
              <a:rPr lang="en-US" sz="2400" dirty="0" smtClean="0"/>
              <a:t>Third </a:t>
            </a:r>
            <a:r>
              <a:rPr lang="en-US" sz="2400" dirty="0"/>
              <a:t>grade students will take the English Language Arts (ELA) and math assessments, which will include multiple choice questions and questions that require open-ended responses. </a:t>
            </a:r>
            <a:r>
              <a:rPr lang="en-US" sz="2400" dirty="0" smtClean="0"/>
              <a:t>The test is administered online.  Teachers </a:t>
            </a:r>
            <a:r>
              <a:rPr lang="en-US" sz="2400" dirty="0"/>
              <a:t>will continue to provide opportunities for students to improve their computer skills (typing, using a mouse, operating different tools and scroll bars, etc.). </a:t>
            </a:r>
            <a:r>
              <a:rPr lang="en-US" sz="2400" dirty="0" smtClean="0"/>
              <a:t>  Please keep in mind that this test is just a snapshot in time of how your child is performing.  </a:t>
            </a:r>
          </a:p>
          <a:p>
            <a:pPr eaLnBrk="1" hangingPunct="1">
              <a:lnSpc>
                <a:spcPct val="90000"/>
              </a:lnSpc>
              <a:buFont typeface="Wingdings" pitchFamily="2" charset="2"/>
              <a:buNone/>
            </a:pPr>
            <a:endParaRPr lang="en-US" sz="2400" dirty="0" smtClean="0"/>
          </a:p>
          <a:p>
            <a:pPr marL="0" indent="0" eaLnBrk="1" hangingPunct="1">
              <a:lnSpc>
                <a:spcPct val="90000"/>
              </a:lnSpc>
              <a:buNone/>
            </a:pPr>
            <a:endParaRPr lang="en-US" sz="2400" dirty="0" smtClean="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680" y="914400"/>
            <a:ext cx="5724644"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solidFill>
                  <a:srgbClr val="6600CC"/>
                </a:solidFill>
                <a:effectLst>
                  <a:outerShdw blurRad="55000" dist="50800" dir="5400000" algn="tl">
                    <a:srgbClr val="000000">
                      <a:alpha val="33000"/>
                    </a:srgbClr>
                  </a:outerShdw>
                </a:effectLst>
              </a:rPr>
              <a:t>REPORT CARDS</a:t>
            </a:r>
          </a:p>
        </p:txBody>
      </p:sp>
      <p:pic>
        <p:nvPicPr>
          <p:cNvPr id="26628" name="Picture 4" descr="http://www.montgomeryschoolsmd.org/uploadedImages/schools/collegegardenses/pta/flash/report-card-clip-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919617"/>
            <a:ext cx="1865376"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3291218"/>
            <a:ext cx="8610600" cy="3170099"/>
          </a:xfrm>
          <a:prstGeom prst="rect">
            <a:avLst/>
          </a:prstGeom>
          <a:noFill/>
        </p:spPr>
        <p:txBody>
          <a:bodyPr wrap="square" rtlCol="0">
            <a:spAutoFit/>
          </a:bodyPr>
          <a:lstStyle/>
          <a:p>
            <a:r>
              <a:rPr lang="en-US" sz="2000" dirty="0"/>
              <a:t>Imagine a quarterly review of your job performance, the results of which are never shared with you by your boss.  It would be very disappointing not to receive any feedback for all your effort.  A report card is a quarterly review of your child's progress and they are as curious as you to know how they've done after 10 weeks of hard work and study.  Therefore, please make a concerted effort to sit down with your child and review his/her report card.  Be sure to point out the areas in which </a:t>
            </a:r>
            <a:r>
              <a:rPr lang="en-US" sz="2000" dirty="0" smtClean="0"/>
              <a:t>s/he excels, has </a:t>
            </a:r>
            <a:r>
              <a:rPr lang="en-US" sz="2000" dirty="0"/>
              <a:t>made improvement and still </a:t>
            </a:r>
            <a:r>
              <a:rPr lang="en-US" sz="2000" dirty="0" smtClean="0"/>
              <a:t>needs </a:t>
            </a:r>
            <a:r>
              <a:rPr lang="en-US" sz="2000" dirty="0"/>
              <a:t>to keep trying. Doing so lets your child know that you are concerned about him/her and that his/her success is important to you.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914400" y="2133600"/>
            <a:ext cx="8001000" cy="4221163"/>
          </a:xfrm>
        </p:spPr>
        <p:txBody>
          <a:bodyPr/>
          <a:lstStyle/>
          <a:p>
            <a:pPr eaLnBrk="1" hangingPunct="1">
              <a:lnSpc>
                <a:spcPct val="90000"/>
              </a:lnSpc>
              <a:buFont typeface="Wingdings" pitchFamily="2" charset="2"/>
              <a:buChar char="v"/>
            </a:pPr>
            <a:r>
              <a:rPr lang="en-US" sz="2500" dirty="0" smtClean="0"/>
              <a:t>Students may bring a healthy morning and afternoon snack.  </a:t>
            </a:r>
          </a:p>
          <a:p>
            <a:pPr eaLnBrk="1" hangingPunct="1">
              <a:lnSpc>
                <a:spcPct val="90000"/>
              </a:lnSpc>
              <a:buFont typeface="Wingdings" pitchFamily="2" charset="2"/>
              <a:buChar char="v"/>
            </a:pPr>
            <a:r>
              <a:rPr lang="en-US" sz="2500" dirty="0" smtClean="0"/>
              <a:t>Great snack choices are:  fruit, veggies, crackers, raisins, dried cereal, cheese, yogurt</a:t>
            </a:r>
          </a:p>
          <a:p>
            <a:pPr eaLnBrk="1" hangingPunct="1">
              <a:lnSpc>
                <a:spcPct val="90000"/>
              </a:lnSpc>
              <a:buFont typeface="Wingdings" pitchFamily="2" charset="2"/>
              <a:buChar char="v"/>
            </a:pPr>
            <a:r>
              <a:rPr lang="en-US" sz="2500" dirty="0" smtClean="0"/>
              <a:t>Students are also not permitted to share food with other students during snack or lunch time.  Please remind them of this.</a:t>
            </a:r>
          </a:p>
          <a:p>
            <a:pPr eaLnBrk="1" hangingPunct="1">
              <a:lnSpc>
                <a:spcPct val="90000"/>
              </a:lnSpc>
              <a:buFont typeface="Wingdings" pitchFamily="2" charset="2"/>
              <a:buNone/>
            </a:pPr>
            <a:endParaRPr lang="en-US" sz="2500" dirty="0" smtClean="0"/>
          </a:p>
          <a:p>
            <a:pPr eaLnBrk="1" hangingPunct="1">
              <a:lnSpc>
                <a:spcPct val="90000"/>
              </a:lnSpc>
              <a:buFont typeface="Wingdings" pitchFamily="2" charset="2"/>
              <a:buNone/>
            </a:pPr>
            <a:r>
              <a:rPr lang="en-US" sz="2400" b="1" dirty="0" smtClean="0">
                <a:solidFill>
                  <a:srgbClr val="FF3300"/>
                </a:solidFill>
              </a:rPr>
              <a:t>***Please see your child’s teacher for allergy information.</a:t>
            </a:r>
          </a:p>
        </p:txBody>
      </p:sp>
      <p:pic>
        <p:nvPicPr>
          <p:cNvPr id="17411" name="Picture 6" descr="120944972_7a46a1e3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218" y="1143000"/>
            <a:ext cx="3276600" cy="1154205"/>
          </a:xfrm>
          <a:prstGeom prst="rect">
            <a:avLst/>
          </a:prstGeom>
          <a:noFill/>
        </p:spPr>
        <p:txBody>
          <a:bodyPr spcFirstLastPara="1" wrap="none">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SNACKS</a:t>
            </a:r>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1066800" y="1981200"/>
            <a:ext cx="7543800" cy="4114800"/>
          </a:xfrm>
        </p:spPr>
        <p:txBody>
          <a:bodyPr/>
          <a:lstStyle/>
          <a:p>
            <a:pPr eaLnBrk="1" hangingPunct="1">
              <a:lnSpc>
                <a:spcPct val="80000"/>
              </a:lnSpc>
              <a:buFont typeface="Wingdings" pitchFamily="2" charset="2"/>
              <a:buNone/>
            </a:pPr>
            <a:r>
              <a:rPr lang="en-US" sz="2200" dirty="0" smtClean="0"/>
              <a:t>Together we can help students to stay healthy by: </a:t>
            </a:r>
          </a:p>
          <a:p>
            <a:pPr eaLnBrk="1" hangingPunct="1">
              <a:lnSpc>
                <a:spcPct val="80000"/>
              </a:lnSpc>
              <a:buFont typeface="Wingdings" pitchFamily="2" charset="2"/>
              <a:buNone/>
            </a:pPr>
            <a:endParaRPr lang="en-US" sz="2200" dirty="0" smtClean="0"/>
          </a:p>
          <a:p>
            <a:pPr eaLnBrk="1" hangingPunct="1">
              <a:lnSpc>
                <a:spcPct val="80000"/>
              </a:lnSpc>
            </a:pPr>
            <a:r>
              <a:rPr lang="en-US" sz="2200" dirty="0" smtClean="0"/>
              <a:t>reminding them to sneeze/cough into the inside of their elbow</a:t>
            </a:r>
          </a:p>
          <a:p>
            <a:pPr eaLnBrk="1" hangingPunct="1">
              <a:lnSpc>
                <a:spcPct val="80000"/>
              </a:lnSpc>
            </a:pPr>
            <a:r>
              <a:rPr lang="en-US" sz="2200" dirty="0" smtClean="0"/>
              <a:t>reminding them to wash hands often (soap, warm water)</a:t>
            </a:r>
          </a:p>
          <a:p>
            <a:pPr eaLnBrk="1" hangingPunct="1">
              <a:lnSpc>
                <a:spcPct val="80000"/>
              </a:lnSpc>
            </a:pPr>
            <a:r>
              <a:rPr lang="en-US" sz="2200" dirty="0" smtClean="0"/>
              <a:t>reminding them not to share food/drinks</a:t>
            </a:r>
          </a:p>
          <a:p>
            <a:pPr eaLnBrk="1" hangingPunct="1">
              <a:lnSpc>
                <a:spcPct val="80000"/>
              </a:lnSpc>
              <a:buFont typeface="Wingdings 2" pitchFamily="18" charset="2"/>
              <a:buNone/>
            </a:pPr>
            <a:endParaRPr lang="en-US" sz="2200" dirty="0" smtClean="0"/>
          </a:p>
          <a:p>
            <a:pPr algn="ctr" eaLnBrk="1" hangingPunct="1">
              <a:lnSpc>
                <a:spcPct val="80000"/>
              </a:lnSpc>
              <a:buFont typeface="Wingdings 2" pitchFamily="18" charset="2"/>
              <a:buNone/>
            </a:pPr>
            <a:r>
              <a:rPr lang="en-US" sz="2200" dirty="0" smtClean="0"/>
              <a:t>If your child is sick or has a fever, please keep him/her </a:t>
            </a:r>
          </a:p>
          <a:p>
            <a:pPr algn="ctr" eaLnBrk="1" hangingPunct="1">
              <a:lnSpc>
                <a:spcPct val="80000"/>
              </a:lnSpc>
              <a:buFont typeface="Wingdings 2" pitchFamily="18" charset="2"/>
              <a:buNone/>
            </a:pPr>
            <a:r>
              <a:rPr lang="en-US" sz="2200" dirty="0" smtClean="0"/>
              <a:t>away from school and others. </a:t>
            </a:r>
          </a:p>
          <a:p>
            <a:pPr algn="ctr" eaLnBrk="1" hangingPunct="1">
              <a:lnSpc>
                <a:spcPct val="80000"/>
              </a:lnSpc>
              <a:buFont typeface="Wingdings" pitchFamily="2" charset="2"/>
              <a:buNone/>
            </a:pPr>
            <a:endParaRPr lang="en-US" sz="2200" dirty="0" smtClean="0"/>
          </a:p>
          <a:p>
            <a:pPr algn="ctr" eaLnBrk="1" hangingPunct="1">
              <a:lnSpc>
                <a:spcPct val="80000"/>
              </a:lnSpc>
              <a:buFont typeface="Wingdings" pitchFamily="2" charset="2"/>
              <a:buNone/>
            </a:pPr>
            <a:r>
              <a:rPr lang="en-US" sz="2200" i="1" dirty="0" smtClean="0">
                <a:solidFill>
                  <a:schemeClr val="accent2"/>
                </a:solidFill>
              </a:rPr>
              <a:t>We appreciate donations of tissues, Lysol wipes, </a:t>
            </a:r>
          </a:p>
          <a:p>
            <a:pPr algn="ctr" eaLnBrk="1" hangingPunct="1">
              <a:lnSpc>
                <a:spcPct val="80000"/>
              </a:lnSpc>
              <a:buFont typeface="Wingdings" pitchFamily="2" charset="2"/>
              <a:buNone/>
            </a:pPr>
            <a:r>
              <a:rPr lang="en-US" sz="2200" i="1" dirty="0" smtClean="0">
                <a:solidFill>
                  <a:schemeClr val="accent2"/>
                </a:solidFill>
              </a:rPr>
              <a:t>&amp; hand sanitizer – THANK YOU! </a:t>
            </a:r>
            <a:r>
              <a:rPr lang="en-US" sz="2200" i="1" dirty="0" smtClean="0">
                <a:solidFill>
                  <a:schemeClr val="accent2"/>
                </a:solidFill>
                <a:sym typeface="Wingdings" pitchFamily="2" charset="2"/>
              </a:rPr>
              <a:t></a:t>
            </a:r>
            <a:endParaRPr lang="en-US" sz="2200" i="1" dirty="0" smtClean="0">
              <a:solidFill>
                <a:schemeClr val="accent2"/>
              </a:solidFill>
            </a:endParaRPr>
          </a:p>
        </p:txBody>
      </p:sp>
      <p:pic>
        <p:nvPicPr>
          <p:cNvPr id="15363" name="Picture 12" descr="MC900290949[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162800" y="685800"/>
            <a:ext cx="1685925" cy="1255713"/>
          </a:xfrm>
          <a:noFill/>
        </p:spPr>
      </p:pic>
      <p:sp>
        <p:nvSpPr>
          <p:cNvPr id="15364" name="WordArt 4"/>
          <p:cNvSpPr>
            <a:spLocks noChangeArrowheads="1" noChangeShapeType="1" noTextEdit="1"/>
          </p:cNvSpPr>
          <p:nvPr/>
        </p:nvSpPr>
        <p:spPr bwMode="auto">
          <a:xfrm>
            <a:off x="1676400" y="609600"/>
            <a:ext cx="51054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Staying Healthy</a:t>
            </a:r>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34200" cy="762000"/>
          </a:xfrm>
        </p:spPr>
        <p:txBody>
          <a:bodyPr>
            <a:prstTxWarp prst="textChevronInverted">
              <a:avLst/>
            </a:prstTxWarp>
          </a:bodyPr>
          <a:lstStyle/>
          <a:p>
            <a:r>
              <a:rPr lang="en-US"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HELPING OUT</a:t>
            </a:r>
            <a:endParaRPr lang="en-US"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28600" y="1676400"/>
            <a:ext cx="8610600" cy="4618037"/>
          </a:xfrm>
        </p:spPr>
        <p:txBody>
          <a:bodyPr/>
          <a:lstStyle/>
          <a:p>
            <a:pPr>
              <a:buFont typeface="Wingdings" pitchFamily="2" charset="2"/>
              <a:buChar char="v"/>
            </a:pPr>
            <a:r>
              <a:rPr lang="en-US" sz="2000" b="1" dirty="0" smtClean="0"/>
              <a:t>Troll Math </a:t>
            </a:r>
            <a:r>
              <a:rPr lang="en-US" sz="2400" dirty="0" smtClean="0"/>
              <a:t>- </a:t>
            </a:r>
            <a:r>
              <a:rPr lang="en-US" sz="2000" dirty="0" smtClean="0"/>
              <a:t>We are in need of parents to help with our troll math program.  Each classroom needs one parent is to check the weekly facts test and another parent is needed to glue gems on the student caps.  </a:t>
            </a:r>
            <a:endParaRPr lang="en-US" sz="2000" dirty="0"/>
          </a:p>
          <a:p>
            <a:pPr>
              <a:buFont typeface="Wingdings" pitchFamily="2" charset="2"/>
              <a:buChar char="v"/>
            </a:pPr>
            <a:r>
              <a:rPr lang="en-US" sz="2000" b="1" dirty="0" smtClean="0"/>
              <a:t>Book Order Volunteer </a:t>
            </a:r>
            <a:r>
              <a:rPr lang="en-US" sz="2000" dirty="0" smtClean="0"/>
              <a:t>- A parent is needed to help oversee and organize this activity.  </a:t>
            </a:r>
          </a:p>
          <a:p>
            <a:pPr>
              <a:buFont typeface="Wingdings" pitchFamily="2" charset="2"/>
              <a:buChar char="v"/>
            </a:pPr>
            <a:r>
              <a:rPr lang="en-US" sz="2000" b="1" dirty="0" smtClean="0"/>
              <a:t>Classroom Parties </a:t>
            </a:r>
            <a:r>
              <a:rPr lang="en-US" sz="2000" dirty="0" smtClean="0"/>
              <a:t>– Parents are needed to plan the parties and also to donate the needed food, drink and supplies.  Sign up sheets are in the classrooms.  </a:t>
            </a:r>
            <a:endParaRPr lang="en-US" sz="2400" dirty="0"/>
          </a:p>
          <a:p>
            <a:pPr marL="0" indent="0" algn="ctr">
              <a:buNone/>
            </a:pPr>
            <a:r>
              <a:rPr lang="en-US" sz="1900" b="1" dirty="0" smtClean="0">
                <a:solidFill>
                  <a:srgbClr val="FF0000"/>
                </a:solidFill>
              </a:rPr>
              <a:t>PARENT VOLUNTEERS MUST FILL OUT A BACKGROUND CHECK FORM</a:t>
            </a:r>
            <a:r>
              <a:rPr lang="en-US" sz="1900" dirty="0" smtClean="0">
                <a:solidFill>
                  <a:srgbClr val="FF0000"/>
                </a:solidFill>
              </a:rPr>
              <a:t> </a:t>
            </a:r>
          </a:p>
          <a:p>
            <a:pPr>
              <a:buFont typeface="Wingdings" pitchFamily="2" charset="2"/>
              <a:buChar char="v"/>
            </a:pPr>
            <a:r>
              <a:rPr lang="en-US" sz="2000" dirty="0" smtClean="0"/>
              <a:t>Whether you are in working in the classroom, driving on a field trip, reading to students or joining the fun at one of the class parties the form must </a:t>
            </a:r>
            <a:r>
              <a:rPr lang="en-US" sz="2000" dirty="0"/>
              <a:t>be filled </a:t>
            </a:r>
            <a:r>
              <a:rPr lang="en-US" sz="2000" dirty="0" smtClean="0"/>
              <a:t>out.  Paper </a:t>
            </a:r>
            <a:r>
              <a:rPr lang="en-US" sz="2000" dirty="0"/>
              <a:t>copies of the </a:t>
            </a:r>
            <a:r>
              <a:rPr lang="en-US" sz="2000" dirty="0" smtClean="0"/>
              <a:t>form will no longer be accepted.   </a:t>
            </a:r>
            <a:r>
              <a:rPr lang="en-US" sz="2000" dirty="0"/>
              <a:t>All applications must be submitted electronically through the BSD website</a:t>
            </a:r>
            <a:r>
              <a:rPr lang="en-US" sz="2000" dirty="0" smtClean="0"/>
              <a:t>.  Click on the Parent tab at the top and scroll to the bottom and click on the link under Volunteer Release Form.</a:t>
            </a:r>
            <a:endParaRPr lang="en-US" sz="2000" dirty="0"/>
          </a:p>
          <a:p>
            <a:pPr>
              <a:buFont typeface="Wingdings" pitchFamily="2" charset="2"/>
              <a:buChar char="v"/>
            </a:pPr>
            <a:endParaRPr lang="en-US" sz="2400" dirty="0"/>
          </a:p>
          <a:p>
            <a:pPr marL="0" indent="0">
              <a:buNone/>
            </a:pPr>
            <a:r>
              <a:rPr lang="en-US" sz="2400" dirty="0"/>
              <a:t> </a:t>
            </a:r>
            <a:r>
              <a:rPr lang="en-US" sz="2400" dirty="0" smtClean="0"/>
              <a:t>  </a:t>
            </a:r>
            <a:endParaRPr lang="en-US" sz="2400" dirty="0"/>
          </a:p>
        </p:txBody>
      </p:sp>
    </p:spTree>
    <p:extLst>
      <p:ext uri="{BB962C8B-B14F-4D97-AF65-F5344CB8AC3E}">
        <p14:creationId xmlns:p14="http://schemas.microsoft.com/office/powerpoint/2010/main" val="339540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762000" y="1936750"/>
            <a:ext cx="7772400" cy="4114800"/>
          </a:xfrm>
        </p:spPr>
        <p:txBody>
          <a:bodyPr/>
          <a:lstStyle/>
          <a:p>
            <a:pPr eaLnBrk="1" hangingPunct="1">
              <a:buFont typeface="Wingdings" pitchFamily="2" charset="2"/>
              <a:buChar char="v"/>
            </a:pPr>
            <a:r>
              <a:rPr lang="en-US" dirty="0" smtClean="0"/>
              <a:t>Back in each classroom are sheets to sign up for attendance this evening along with party planning and donations.</a:t>
            </a:r>
          </a:p>
          <a:p>
            <a:pPr eaLnBrk="1" hangingPunct="1">
              <a:buFont typeface="Wingdings" pitchFamily="2" charset="2"/>
              <a:buChar char="v"/>
            </a:pPr>
            <a:endParaRPr lang="en-US" dirty="0"/>
          </a:p>
          <a:p>
            <a:pPr eaLnBrk="1" hangingPunct="1">
              <a:buFont typeface="Wingdings" pitchFamily="2" charset="2"/>
              <a:buChar char="v"/>
            </a:pPr>
            <a:r>
              <a:rPr lang="en-US" dirty="0" smtClean="0"/>
              <a:t>There is also a pink heart on your child’s desk.  Please take a moment to write a note to your child and leave it on the desk.</a:t>
            </a:r>
          </a:p>
          <a:p>
            <a:pPr marL="0" indent="0" eaLnBrk="1" hangingPunct="1">
              <a:buNone/>
            </a:pPr>
            <a:endParaRPr lang="en-US" dirty="0" smtClean="0"/>
          </a:p>
        </p:txBody>
      </p:sp>
      <p:sp>
        <p:nvSpPr>
          <p:cNvPr id="27651" name="WordArt 3"/>
          <p:cNvSpPr>
            <a:spLocks noChangeArrowheads="1" noChangeShapeType="1" noTextEdit="1"/>
          </p:cNvSpPr>
          <p:nvPr/>
        </p:nvSpPr>
        <p:spPr bwMode="auto">
          <a:xfrm>
            <a:off x="2362200" y="838200"/>
            <a:ext cx="4105275" cy="990600"/>
          </a:xfrm>
          <a:prstGeom prst="rect">
            <a:avLst/>
          </a:prstGeom>
        </p:spPr>
        <p:txBody>
          <a:bodyPr wrap="none" fromWordArt="1">
            <a:prstTxWarp prst="textPlain">
              <a:avLst>
                <a:gd name="adj" fmla="val 50000"/>
              </a:avLst>
            </a:prstTxWarp>
          </a:bodyPr>
          <a:lstStyle/>
          <a:p>
            <a:pPr algn="ctr"/>
            <a:r>
              <a:rPr lang="en-US" sz="3600" kern="10" dirty="0">
                <a:ln w="19050">
                  <a:solidFill>
                    <a:srgbClr val="339966"/>
                  </a:solidFill>
                  <a:round/>
                  <a:headEnd/>
                  <a:tailEnd/>
                </a:ln>
                <a:solidFill>
                  <a:srgbClr val="339966"/>
                </a:solidFill>
                <a:effectLst>
                  <a:outerShdw dist="35921" dir="2700000" algn="ctr" rotWithShape="0">
                    <a:srgbClr val="990000"/>
                  </a:outerShdw>
                </a:effectLst>
                <a:latin typeface="Tahoma"/>
                <a:cs typeface="Tahoma"/>
              </a:rPr>
              <a:t>Sign Up</a:t>
            </a:r>
          </a:p>
        </p:txBody>
      </p:sp>
      <p:pic>
        <p:nvPicPr>
          <p:cNvPr id="5" name="Picture 5" descr="http://www.churchhousecollection.com/resources/Pink%20he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181600"/>
            <a:ext cx="1143000" cy="1123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churchhousecollection.com/resources/Pink%20he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273" y="5181599"/>
            <a:ext cx="1143000" cy="11236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www.churchhousecollection.com/resources/Pink%20he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909" y="5181597"/>
            <a:ext cx="1143000" cy="1123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326" y="3676073"/>
            <a:ext cx="5980545" cy="2438400"/>
          </a:xfrm>
          <a:prstGeom prst="rect">
            <a:avLst/>
          </a:prstGeom>
          <a:noFill/>
        </p:spPr>
        <p:txBody>
          <a:bodyPr spcFirstLastPara="1">
            <a:prstTxWarp prst="textArchUp">
              <a:avLst/>
            </a:prstTxWarp>
            <a:spAutoFit/>
          </a:bodyPr>
          <a:lstStyle/>
          <a:p>
            <a:pPr algn="ctr">
              <a:defRPr/>
            </a:pPr>
            <a:r>
              <a:rPr lang="en-US" sz="6600" b="1" dirty="0" smtClean="0">
                <a:ln w="12700">
                  <a:solidFill>
                    <a:schemeClr val="tx1"/>
                  </a:solidFill>
                  <a:prstDash val="solid"/>
                </a:ln>
                <a:solidFill>
                  <a:srgbClr val="0000FF"/>
                </a:solidFill>
                <a:effectLst>
                  <a:outerShdw blurRad="41275" dist="20320" dir="1800000" algn="tl" rotWithShape="0">
                    <a:srgbClr val="000000">
                      <a:alpha val="40000"/>
                    </a:srgbClr>
                  </a:outerShdw>
                </a:effectLst>
                <a:latin typeface="Arial" pitchFamily="34" charset="0"/>
                <a:cs typeface="Arial" pitchFamily="34" charset="0"/>
              </a:rPr>
              <a:t>Your attendance tonight</a:t>
            </a:r>
          </a:p>
          <a:p>
            <a:pPr algn="ctr">
              <a:defRPr/>
            </a:pPr>
            <a:r>
              <a:rPr lang="en-US" sz="6600" b="1" dirty="0">
                <a:ln w="12700">
                  <a:solidFill>
                    <a:schemeClr val="tx1"/>
                  </a:solidFill>
                  <a:prstDash val="solid"/>
                </a:ln>
                <a:solidFill>
                  <a:srgbClr val="0000FF"/>
                </a:solidFill>
                <a:effectLst>
                  <a:outerShdw blurRad="41275" dist="20320" dir="1800000" algn="tl" rotWithShape="0">
                    <a:srgbClr val="000000">
                      <a:alpha val="40000"/>
                    </a:srgbClr>
                  </a:outerShdw>
                </a:effectLst>
                <a:latin typeface="Arial" pitchFamily="34" charset="0"/>
                <a:cs typeface="Arial" pitchFamily="34" charset="0"/>
              </a:rPr>
              <a:t>i</a:t>
            </a:r>
            <a:r>
              <a:rPr lang="en-US" sz="6600" b="1" dirty="0" smtClean="0">
                <a:ln w="12700">
                  <a:solidFill>
                    <a:schemeClr val="tx1"/>
                  </a:solidFill>
                  <a:prstDash val="solid"/>
                </a:ln>
                <a:solidFill>
                  <a:srgbClr val="0000FF"/>
                </a:solidFill>
                <a:effectLst>
                  <a:outerShdw blurRad="41275" dist="20320" dir="1800000" algn="tl" rotWithShape="0">
                    <a:srgbClr val="000000">
                      <a:alpha val="40000"/>
                    </a:srgbClr>
                  </a:outerShdw>
                </a:effectLst>
                <a:latin typeface="Arial" pitchFamily="34" charset="0"/>
                <a:cs typeface="Arial" pitchFamily="34" charset="0"/>
              </a:rPr>
              <a:t>s greatly appreciated!</a:t>
            </a:r>
          </a:p>
          <a:p>
            <a:pPr algn="ctr">
              <a:defRPr/>
            </a:pPr>
            <a:endParaRPr lang="en-US" sz="6600" b="1" dirty="0" smtClean="0">
              <a:ln w="12700">
                <a:solidFill>
                  <a:schemeClr val="tx1"/>
                </a:solidFill>
                <a:prstDash val="solid"/>
              </a:ln>
              <a:solidFill>
                <a:srgbClr val="0000FF"/>
              </a:solidFill>
              <a:effectLst>
                <a:outerShdw blurRad="25500" dist="23000" dir="7020000" algn="tl">
                  <a:srgbClr val="000000">
                    <a:alpha val="50000"/>
                  </a:srgbClr>
                </a:outerShdw>
              </a:effectLst>
              <a:latin typeface="Arial" pitchFamily="34" charset="0"/>
              <a:cs typeface="Arial" pitchFamily="34" charset="0"/>
            </a:endParaRPr>
          </a:p>
          <a:p>
            <a:pPr algn="ctr">
              <a:defRPr/>
            </a:pP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1026" name="Picture 2" descr="http://www.greenwaygiants.org.au/newpress/wp-content/uploads/2015/08/than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6715199" cy="3343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704850"/>
            <a:ext cx="7543800" cy="1431925"/>
          </a:xfrm>
        </p:spPr>
        <p:txBody>
          <a:bodyPr>
            <a:normAutofit fontScale="90000"/>
          </a:bodyPr>
          <a:lstStyle/>
          <a:p>
            <a:pPr eaLnBrk="1" fontAlgn="auto" hangingPunct="1">
              <a:spcAft>
                <a:spcPts val="0"/>
              </a:spcAft>
              <a:defRPr/>
            </a:pPr>
            <a:r>
              <a:rPr lang="en-US" sz="5400" dirty="0">
                <a:solidFill>
                  <a:srgbClr val="CC3399"/>
                </a:solidFill>
                <a:latin typeface="Arial Black" pitchFamily="34" charset="0"/>
              </a:rPr>
              <a:t>Parent-Teacher </a:t>
            </a:r>
            <a:r>
              <a:rPr lang="en-US" sz="5400" dirty="0" smtClean="0">
                <a:solidFill>
                  <a:srgbClr val="CC3399"/>
                </a:solidFill>
                <a:latin typeface="Arial Black" pitchFamily="34" charset="0"/>
              </a:rPr>
              <a:t>Teamwork</a:t>
            </a:r>
            <a:endParaRPr lang="en-US" sz="5400" dirty="0">
              <a:solidFill>
                <a:srgbClr val="CC3399"/>
              </a:solidFill>
              <a:latin typeface="Arial Black" pitchFamily="34" charset="0"/>
            </a:endParaRPr>
          </a:p>
        </p:txBody>
      </p:sp>
      <p:sp>
        <p:nvSpPr>
          <p:cNvPr id="9219" name="Rectangle 3"/>
          <p:cNvSpPr>
            <a:spLocks noGrp="1" noChangeArrowheads="1"/>
          </p:cNvSpPr>
          <p:nvPr>
            <p:ph type="body" sz="half" idx="1"/>
          </p:nvPr>
        </p:nvSpPr>
        <p:spPr>
          <a:xfrm>
            <a:off x="685800" y="2133600"/>
            <a:ext cx="8001000" cy="4267200"/>
          </a:xfrm>
        </p:spPr>
        <p:txBody>
          <a:bodyPr/>
          <a:lstStyle/>
          <a:p>
            <a:pPr eaLnBrk="1" hangingPunct="1">
              <a:buFont typeface="Wingdings" pitchFamily="2" charset="2"/>
              <a:buChar char="v"/>
            </a:pPr>
            <a:r>
              <a:rPr lang="en-US" sz="2800" dirty="0" smtClean="0"/>
              <a:t>We strive to create a calm, caring and successful learning environment.</a:t>
            </a:r>
          </a:p>
          <a:p>
            <a:pPr eaLnBrk="1" hangingPunct="1">
              <a:buFont typeface="Wingdings" pitchFamily="2" charset="2"/>
              <a:buChar char="v"/>
            </a:pPr>
            <a:r>
              <a:rPr lang="en-US" sz="2800" dirty="0" smtClean="0"/>
              <a:t>You are your child’s most important teacher and role model.</a:t>
            </a:r>
          </a:p>
          <a:p>
            <a:pPr eaLnBrk="1" hangingPunct="1">
              <a:buFont typeface="Wingdings" pitchFamily="2" charset="2"/>
              <a:buChar char="v"/>
            </a:pPr>
            <a:r>
              <a:rPr lang="en-US" sz="2800" dirty="0" smtClean="0"/>
              <a:t>We </a:t>
            </a:r>
            <a:r>
              <a:rPr lang="en-US" sz="2800" b="1" u="sng" dirty="0" smtClean="0">
                <a:solidFill>
                  <a:srgbClr val="FF0000"/>
                </a:solidFill>
              </a:rPr>
              <a:t>strongly</a:t>
            </a:r>
            <a:r>
              <a:rPr lang="en-US" sz="2800" dirty="0" smtClean="0"/>
              <a:t> encourage children to take on responsibilities which will promote their independence.  We need to work together to achieve this goal. </a:t>
            </a:r>
          </a:p>
          <a:p>
            <a:pPr eaLnBrk="1" hangingPunct="1">
              <a:buFont typeface="Wingdings" pitchFamily="2" charset="2"/>
              <a:buChar char="v"/>
            </a:pPr>
            <a:r>
              <a:rPr lang="en-US" sz="2800" dirty="0" smtClean="0"/>
              <a:t> Please share information that will impact your child’s performance in school.</a:t>
            </a:r>
          </a:p>
        </p:txBody>
      </p:sp>
      <p:sp>
        <p:nvSpPr>
          <p:cNvPr id="9220" name="Content Placeholder 5"/>
          <p:cNvSpPr>
            <a:spLocks noGrp="1"/>
          </p:cNvSpPr>
          <p:nvPr>
            <p:ph sz="half" idx="2"/>
          </p:nvPr>
        </p:nvSpPr>
        <p:spPr>
          <a:xfrm>
            <a:off x="8229600" y="5181600"/>
            <a:ext cx="381000" cy="914400"/>
          </a:xfrm>
        </p:spPr>
        <p:txBody>
          <a:bodyPr/>
          <a:lstStyle/>
          <a:p>
            <a:pPr eaLnBrk="1" hangingPunct="1">
              <a:buFont typeface="Wingdings 2" pitchFamily="18" charset="2"/>
              <a:buNone/>
            </a:pPr>
            <a:r>
              <a:rPr lang="en-US" dirty="0" smtClean="0"/>
              <a:t>  </a:t>
            </a:r>
          </a:p>
          <a:p>
            <a:pPr eaLnBrk="1" hangingPunct="1">
              <a:buFont typeface="Wingdings 2" pitchFamily="18" charset="2"/>
              <a:buNone/>
            </a:pPr>
            <a:endParaRPr lang="en-US" dirty="0" smtClean="0"/>
          </a:p>
        </p:txBody>
      </p:sp>
      <p:pic>
        <p:nvPicPr>
          <p:cNvPr id="9221" name="Picture 2" descr="http://thumbs.dreamstime.com/thumb_230/1201537752if1b5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8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533400" y="1981200"/>
            <a:ext cx="7772400" cy="4114800"/>
          </a:xfrm>
        </p:spPr>
        <p:txBody>
          <a:bodyPr/>
          <a:lstStyle/>
          <a:p>
            <a:pPr eaLnBrk="1" hangingPunct="1">
              <a:buFont typeface="Wingdings" pitchFamily="2" charset="2"/>
              <a:buChar char="v"/>
            </a:pPr>
            <a:r>
              <a:rPr lang="en-US" sz="2400" dirty="0" smtClean="0"/>
              <a:t>Third grade is a big year for transitions, and we will be working to teach your child independence and responsibility. Please encourage your child to put the Home Link in his/her folder after asking you to review it for accuracy.</a:t>
            </a:r>
          </a:p>
          <a:p>
            <a:pPr eaLnBrk="1" hangingPunct="1">
              <a:buFont typeface="Wingdings" pitchFamily="2" charset="2"/>
              <a:buChar char="v"/>
            </a:pPr>
            <a:r>
              <a:rPr lang="en-US" sz="2400" dirty="0" smtClean="0"/>
              <a:t>If your child mistakenly leaves homework or items (gym shoes, library books, etc.) at home, please take advantage of the </a:t>
            </a:r>
            <a:r>
              <a:rPr lang="en-US" sz="2400" b="1" dirty="0" smtClean="0">
                <a:solidFill>
                  <a:srgbClr val="FF0000"/>
                </a:solidFill>
              </a:rPr>
              <a:t>learning opportunity</a:t>
            </a:r>
            <a:r>
              <a:rPr lang="en-US" sz="2400" b="1" dirty="0" smtClean="0"/>
              <a:t> </a:t>
            </a:r>
            <a:r>
              <a:rPr lang="en-US" sz="2400" dirty="0" smtClean="0"/>
              <a:t>that your child will encounter at school by accepting the consequences of his/her actions.  </a:t>
            </a:r>
          </a:p>
        </p:txBody>
      </p:sp>
      <p:sp>
        <p:nvSpPr>
          <p:cNvPr id="13316" name="WordArt 4"/>
          <p:cNvSpPr>
            <a:spLocks noChangeArrowheads="1" noChangeShapeType="1" noTextEdit="1"/>
          </p:cNvSpPr>
          <p:nvPr/>
        </p:nvSpPr>
        <p:spPr bwMode="auto">
          <a:xfrm>
            <a:off x="2362200" y="990600"/>
            <a:ext cx="4252913" cy="1504950"/>
          </a:xfrm>
          <a:prstGeom prst="rect">
            <a:avLst/>
          </a:prstGeom>
        </p:spPr>
        <p:txBody>
          <a:bodyPr wrap="none" fromWordArt="1">
            <a:prstTxWarp prst="textDoubleWave1">
              <a:avLst/>
            </a:prstTxWarp>
          </a:bodyPr>
          <a:lstStyle/>
          <a:p>
            <a:pPr algn="ctr">
              <a:defRPr/>
            </a:pPr>
            <a:r>
              <a:rPr lang="en-US" sz="3600" kern="10" dirty="0">
                <a:ln w="9525">
                  <a:solidFill>
                    <a:srgbClr val="CC99FF"/>
                  </a:solidFill>
                  <a:round/>
                  <a:headEnd/>
                  <a:tailEnd/>
                </a:ln>
                <a:solidFill>
                  <a:srgbClr val="0000FF"/>
                </a:solidFill>
                <a:latin typeface="Impact"/>
                <a:cs typeface="Arial" pitchFamily="34" charset="0"/>
              </a:rPr>
              <a:t>Independence</a:t>
            </a:r>
            <a:r>
              <a:rPr lang="en-US"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Impact"/>
                <a:cs typeface="Arial" pitchFamily="34" charset="0"/>
              </a:rPr>
              <a:t> </a:t>
            </a:r>
          </a:p>
          <a:p>
            <a:pPr algn="ctr">
              <a:defRPr/>
            </a:pPr>
            <a:endParaRPr lang="en-US"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Impact"/>
              <a:cs typeface="Arial" pitchFamily="34" charset="0"/>
            </a:endParaRPr>
          </a:p>
        </p:txBody>
      </p:sp>
      <p:pic>
        <p:nvPicPr>
          <p:cNvPr id="10244" name="Picture 3" descr="C:\Users\keith &amp; suzanne\AppData\Local\Microsoft\Windows\Temporary Internet Files\Content.IE5\2DNUU1NM\MC9000591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685799"/>
            <a:ext cx="13668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4294967295"/>
          </p:nvPr>
        </p:nvSpPr>
        <p:spPr>
          <a:xfrm>
            <a:off x="762000" y="3124200"/>
            <a:ext cx="7010400" cy="3048000"/>
          </a:xfrm>
        </p:spPr>
        <p:txBody>
          <a:bodyPr>
            <a:normAutofit lnSpcReduction="10000"/>
          </a:bodyPr>
          <a:lstStyle/>
          <a:p>
            <a:pPr marL="274320" indent="-274320" eaLnBrk="1" fontAlgn="auto" hangingPunct="1">
              <a:lnSpc>
                <a:spcPct val="90000"/>
              </a:lnSpc>
              <a:spcAft>
                <a:spcPts val="0"/>
              </a:spcAft>
              <a:buClr>
                <a:schemeClr val="accent3"/>
              </a:buClr>
              <a:buFont typeface="Wingdings" pitchFamily="2" charset="2"/>
              <a:buChar char="v"/>
              <a:defRPr/>
            </a:pPr>
            <a:r>
              <a:rPr lang="en-US" dirty="0" smtClean="0"/>
              <a:t>Students will record homework assignments and reminders in their planners on a daily basis.</a:t>
            </a:r>
          </a:p>
          <a:p>
            <a:pPr marL="274320" indent="-274320" eaLnBrk="1" fontAlgn="auto" hangingPunct="1">
              <a:lnSpc>
                <a:spcPct val="90000"/>
              </a:lnSpc>
              <a:spcAft>
                <a:spcPts val="0"/>
              </a:spcAft>
              <a:buClr>
                <a:schemeClr val="accent3"/>
              </a:buClr>
              <a:buFont typeface="Wingdings" pitchFamily="2" charset="2"/>
              <a:buChar char="v"/>
              <a:defRPr/>
            </a:pPr>
            <a:endParaRPr lang="en-US" dirty="0"/>
          </a:p>
          <a:p>
            <a:pPr marL="274320" indent="-274320" eaLnBrk="1" fontAlgn="auto" hangingPunct="1">
              <a:lnSpc>
                <a:spcPct val="90000"/>
              </a:lnSpc>
              <a:spcAft>
                <a:spcPts val="0"/>
              </a:spcAft>
              <a:buClr>
                <a:schemeClr val="accent3"/>
              </a:buClr>
              <a:buFont typeface="Wingdings" pitchFamily="2" charset="2"/>
              <a:buChar char="v"/>
              <a:defRPr/>
            </a:pPr>
            <a:r>
              <a:rPr lang="en-US" dirty="0"/>
              <a:t>Please </a:t>
            </a:r>
            <a:r>
              <a:rPr lang="en-US" dirty="0" smtClean="0"/>
              <a:t>check your child’s planner each night.</a:t>
            </a:r>
          </a:p>
          <a:p>
            <a:pPr marL="274320" indent="-274320" eaLnBrk="1" fontAlgn="auto" hangingPunct="1">
              <a:lnSpc>
                <a:spcPct val="90000"/>
              </a:lnSpc>
              <a:spcAft>
                <a:spcPts val="0"/>
              </a:spcAft>
              <a:buClr>
                <a:schemeClr val="accent3"/>
              </a:buClr>
              <a:buFont typeface="Wingdings" pitchFamily="2" charset="2"/>
              <a:buChar char="v"/>
              <a:defRPr/>
            </a:pPr>
            <a:endParaRPr lang="en-US" dirty="0"/>
          </a:p>
          <a:p>
            <a:pPr marL="274320" indent="-274320" eaLnBrk="1" fontAlgn="auto" hangingPunct="1">
              <a:lnSpc>
                <a:spcPct val="90000"/>
              </a:lnSpc>
              <a:spcAft>
                <a:spcPts val="0"/>
              </a:spcAft>
              <a:buClr>
                <a:schemeClr val="accent3"/>
              </a:buClr>
              <a:buFont typeface="Wingdings" pitchFamily="2" charset="2"/>
              <a:buChar char="v"/>
              <a:defRPr/>
            </a:pPr>
            <a:r>
              <a:rPr lang="en-US" dirty="0" smtClean="0"/>
              <a:t>Planners and the Back and Forth folder need to be brought to school each day.</a:t>
            </a:r>
          </a:p>
          <a:p>
            <a:pPr marL="274320" indent="-274320" eaLnBrk="1" fontAlgn="auto" hangingPunct="1">
              <a:lnSpc>
                <a:spcPct val="90000"/>
              </a:lnSpc>
              <a:spcAft>
                <a:spcPts val="0"/>
              </a:spcAft>
              <a:buClr>
                <a:schemeClr val="tx1"/>
              </a:buClr>
              <a:buFont typeface="Wingdings" pitchFamily="2" charset="2"/>
              <a:buChar char="n"/>
              <a:defRPr/>
            </a:pPr>
            <a:endParaRPr lang="en-US" dirty="0"/>
          </a:p>
        </p:txBody>
      </p:sp>
      <p:sp>
        <p:nvSpPr>
          <p:cNvPr id="5123" name="WordArt 3"/>
          <p:cNvSpPr>
            <a:spLocks noChangeArrowheads="1" noChangeShapeType="1" noTextEdit="1"/>
          </p:cNvSpPr>
          <p:nvPr/>
        </p:nvSpPr>
        <p:spPr bwMode="auto">
          <a:xfrm>
            <a:off x="762000" y="1676400"/>
            <a:ext cx="6629400" cy="914400"/>
          </a:xfrm>
          <a:prstGeom prst="rect">
            <a:avLst/>
          </a:prstGeom>
          <a:noFill/>
          <a:ln w="38100"/>
        </p:spPr>
        <p:style>
          <a:lnRef idx="3">
            <a:schemeClr val="lt1"/>
          </a:lnRef>
          <a:fillRef idx="1">
            <a:schemeClr val="dk1"/>
          </a:fillRef>
          <a:effectRef idx="1">
            <a:schemeClr val="dk1"/>
          </a:effectRef>
          <a:fontRef idx="minor">
            <a:schemeClr val="lt1"/>
          </a:fontRef>
        </p:style>
        <p:txBody>
          <a:bodyPr wrap="none" fromWordArt="1">
            <a:prstTxWarp prst="textPlain">
              <a:avLst/>
            </a:prstTxWarp>
          </a:bodyPr>
          <a:lstStyle/>
          <a:p>
            <a:pPr algn="ctr" fontAlgn="auto">
              <a:spcBef>
                <a:spcPts val="0"/>
              </a:spcBef>
              <a:spcAft>
                <a:spcPts val="0"/>
              </a:spcAft>
              <a:defRPr/>
            </a:pPr>
            <a:r>
              <a:rPr lang="en-US" sz="3600" b="1" kern="10" dirty="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latin typeface="Impact"/>
              </a:rPr>
              <a:t>Student Planners</a:t>
            </a:r>
          </a:p>
        </p:txBody>
      </p:sp>
      <p:pic>
        <p:nvPicPr>
          <p:cNvPr id="11268" name="Picture 6" descr="C:\Users\keith &amp; suzanne\AppData\Local\Microsoft\Windows\Temporary Internet Files\Content.IE5\W3AJUIVH\MC900048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762000"/>
            <a:ext cx="13223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479925" y="2967038"/>
            <a:ext cx="184150" cy="923925"/>
          </a:xfrm>
          <a:prstGeom prst="rect">
            <a:avLst/>
          </a:prstGeom>
          <a:noFill/>
        </p:spPr>
        <p:txBody>
          <a:bodyPr wrap="none">
            <a:spAutoFit/>
          </a:bodyPr>
          <a:lstStyle/>
          <a:p>
            <a:pPr algn="ctr" fontAlgn="auto">
              <a:spcBef>
                <a:spcPts val="0"/>
              </a:spcBef>
              <a:spcAft>
                <a:spcPts val="0"/>
              </a:spcAft>
              <a:defRPr/>
            </a:pP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6" name="Rectangle 5"/>
          <p:cNvSpPr/>
          <p:nvPr/>
        </p:nvSpPr>
        <p:spPr>
          <a:xfrm>
            <a:off x="4479925" y="2967038"/>
            <a:ext cx="184150" cy="923925"/>
          </a:xfrm>
          <a:prstGeom prst="rect">
            <a:avLst/>
          </a:prstGeom>
          <a:noFill/>
        </p:spPr>
        <p:txBody>
          <a:bodyPr wrap="none">
            <a:spAutoFit/>
          </a:bodyPr>
          <a:lstStyle/>
          <a:p>
            <a:pPr algn="ctr">
              <a:defRPr/>
            </a:pPr>
            <a:endParaRPr lang="en-US" sz="54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Tree>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668338" y="2209800"/>
            <a:ext cx="7848600" cy="4343400"/>
          </a:xfrm>
        </p:spPr>
        <p:txBody>
          <a:bodyPr/>
          <a:lstStyle/>
          <a:p>
            <a:pPr eaLnBrk="1" hangingPunct="1">
              <a:buFont typeface="Wingdings" pitchFamily="2" charset="2"/>
              <a:buChar char="v"/>
            </a:pPr>
            <a:r>
              <a:rPr lang="en-US" dirty="0" smtClean="0"/>
              <a:t>It is every student’s responsibility to complete  homework assignments.</a:t>
            </a:r>
          </a:p>
          <a:p>
            <a:pPr eaLnBrk="1" hangingPunct="1">
              <a:buFont typeface="Wingdings" pitchFamily="2" charset="2"/>
              <a:buChar char="v"/>
            </a:pPr>
            <a:r>
              <a:rPr lang="en-US" dirty="0" smtClean="0"/>
              <a:t>Parents will be notified if missing homework becomes a pattern.</a:t>
            </a:r>
          </a:p>
          <a:p>
            <a:pPr eaLnBrk="1" hangingPunct="1">
              <a:buFont typeface="Wingdings" pitchFamily="2" charset="2"/>
              <a:buChar char="v"/>
            </a:pPr>
            <a:r>
              <a:rPr lang="en-US" dirty="0" smtClean="0"/>
              <a:t>Students who do not complete and return their homework may be benched from afternoon recess.  </a:t>
            </a:r>
          </a:p>
          <a:p>
            <a:pPr eaLnBrk="1" hangingPunct="1">
              <a:buFont typeface="Wingdings" pitchFamily="2" charset="2"/>
              <a:buChar char="v"/>
            </a:pPr>
            <a:r>
              <a:rPr lang="en-US" dirty="0" smtClean="0"/>
              <a:t>Student’s report card will reflect homework completion.</a:t>
            </a:r>
          </a:p>
          <a:p>
            <a:pPr eaLnBrk="1" hangingPunct="1">
              <a:buFont typeface="Wingdings" pitchFamily="2" charset="2"/>
              <a:buNone/>
            </a:pPr>
            <a:endParaRPr lang="en-US" dirty="0" smtClean="0"/>
          </a:p>
        </p:txBody>
      </p:sp>
      <p:sp>
        <p:nvSpPr>
          <p:cNvPr id="2" name="Rectangle 1"/>
          <p:cNvSpPr/>
          <p:nvPr/>
        </p:nvSpPr>
        <p:spPr>
          <a:xfrm>
            <a:off x="304800" y="1066800"/>
            <a:ext cx="8576042" cy="839169"/>
          </a:xfrm>
          <a:prstGeom prst="rect">
            <a:avLst/>
          </a:prstGeom>
          <a:noFill/>
        </p:spPr>
        <p:txBody>
          <a:bodyPr wrap="none">
            <a:prstTxWarp prst="textChevronInverted">
              <a:avLst/>
            </a:prstTxWarp>
            <a:spAutoFit/>
            <a:scene3d>
              <a:camera prst="orthographicFront"/>
              <a:lightRig rig="threePt" dir="t"/>
            </a:scene3d>
            <a:sp3d extrusionH="57150">
              <a:bevelT w="82550" h="38100" prst="coolSlant"/>
            </a:sp3d>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2">
                      <a:satMod val="175000"/>
                      <a:alpha val="40000"/>
                    </a:schemeClr>
                  </a:glow>
                </a:effectLst>
              </a:rPr>
              <a:t>Homework Expectations</a:t>
            </a: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1033463" y="2057400"/>
            <a:ext cx="6965950" cy="4648200"/>
          </a:xfrm>
        </p:spPr>
        <p:txBody>
          <a:bodyPr/>
          <a:lstStyle/>
          <a:p>
            <a:pPr eaLnBrk="1" hangingPunct="1">
              <a:lnSpc>
                <a:spcPct val="80000"/>
              </a:lnSpc>
              <a:buFont typeface="Wingdings" pitchFamily="2" charset="2"/>
              <a:buChar char="v"/>
              <a:defRPr/>
            </a:pPr>
            <a:r>
              <a:rPr lang="en-US" sz="1700" b="1" dirty="0" smtClean="0"/>
              <a:t>Reading</a:t>
            </a:r>
            <a:r>
              <a:rPr lang="en-US" sz="1700" dirty="0" smtClean="0"/>
              <a:t>: RAH Program  Please have your child read for a </a:t>
            </a:r>
            <a:r>
              <a:rPr lang="en-US" sz="1700" b="1" u="sng" dirty="0" smtClean="0"/>
              <a:t>minimum</a:t>
            </a:r>
            <a:r>
              <a:rPr lang="en-US" sz="1700" dirty="0" smtClean="0"/>
              <a:t> of 15 minutes per night and record on the weekly calendar slip.  Slips are returned every Monday and a new slip will go home in the blue folders.  </a:t>
            </a:r>
            <a:r>
              <a:rPr lang="en-US" sz="1700" u="sng" dirty="0" smtClean="0">
                <a:uFill>
                  <a:solidFill>
                    <a:srgbClr val="FF0000"/>
                  </a:solidFill>
                </a:uFill>
              </a:rPr>
              <a:t>Students should be taking AR quizzes on books they are reading for RAH</a:t>
            </a:r>
            <a:r>
              <a:rPr lang="en-US" sz="1700" dirty="0" smtClean="0"/>
              <a:t>.  </a:t>
            </a:r>
          </a:p>
          <a:p>
            <a:pPr eaLnBrk="1" hangingPunct="1">
              <a:lnSpc>
                <a:spcPct val="80000"/>
              </a:lnSpc>
              <a:buFont typeface="Wingdings" pitchFamily="2" charset="2"/>
              <a:buNone/>
              <a:defRPr/>
            </a:pPr>
            <a:endParaRPr lang="en-US" sz="1700" dirty="0" smtClean="0"/>
          </a:p>
          <a:p>
            <a:pPr eaLnBrk="1" hangingPunct="1">
              <a:lnSpc>
                <a:spcPct val="80000"/>
              </a:lnSpc>
              <a:buFont typeface="Wingdings" pitchFamily="2" charset="2"/>
              <a:buChar char="v"/>
              <a:defRPr/>
            </a:pPr>
            <a:r>
              <a:rPr lang="en-US" sz="1700" b="1" dirty="0" smtClean="0"/>
              <a:t>Math</a:t>
            </a:r>
            <a:r>
              <a:rPr lang="en-US" sz="1700" dirty="0" smtClean="0"/>
              <a:t>: Home Links/math assignments, math facts and End of Unit study guides.  Periodically we will be sending home either a replacement math homework assignment or on in addition to the home link.  These additional assignments will have children explaining their thinking as s/he solved the problem.</a:t>
            </a:r>
          </a:p>
          <a:p>
            <a:pPr marL="0" indent="0" eaLnBrk="1" hangingPunct="1">
              <a:lnSpc>
                <a:spcPct val="80000"/>
              </a:lnSpc>
              <a:buFont typeface="Wingdings 2" pitchFamily="18" charset="2"/>
              <a:buNone/>
              <a:defRPr/>
            </a:pPr>
            <a:endParaRPr lang="en-US" sz="1700" dirty="0" smtClean="0"/>
          </a:p>
          <a:p>
            <a:pPr eaLnBrk="1" hangingPunct="1">
              <a:lnSpc>
                <a:spcPct val="80000"/>
              </a:lnSpc>
              <a:buFont typeface="Wingdings" pitchFamily="2" charset="2"/>
              <a:buChar char="v"/>
              <a:defRPr/>
            </a:pPr>
            <a:r>
              <a:rPr lang="en-US" sz="1700" b="1" dirty="0" smtClean="0"/>
              <a:t>Spelling:  </a:t>
            </a:r>
            <a:r>
              <a:rPr lang="en-US" sz="1700" dirty="0" smtClean="0"/>
              <a:t>Look for words to come home every Friday.  There will </a:t>
            </a:r>
            <a:r>
              <a:rPr lang="en-US" sz="1700" u="sng" dirty="0" smtClean="0"/>
              <a:t>typically</a:t>
            </a:r>
            <a:r>
              <a:rPr lang="en-US" sz="1700" dirty="0" smtClean="0"/>
              <a:t> be an activity to complete and return.  Test day is the following Friday.</a:t>
            </a:r>
          </a:p>
          <a:p>
            <a:pPr marL="0" indent="0" eaLnBrk="1" hangingPunct="1">
              <a:lnSpc>
                <a:spcPct val="80000"/>
              </a:lnSpc>
              <a:buFont typeface="Wingdings 2" pitchFamily="18" charset="2"/>
              <a:buNone/>
              <a:defRPr/>
            </a:pPr>
            <a:endParaRPr lang="en-US" sz="1700" b="1" dirty="0" smtClean="0"/>
          </a:p>
          <a:p>
            <a:pPr eaLnBrk="1" hangingPunct="1">
              <a:lnSpc>
                <a:spcPct val="80000"/>
              </a:lnSpc>
              <a:buFont typeface="Wingdings" pitchFamily="2" charset="2"/>
              <a:buChar char="v"/>
              <a:defRPr/>
            </a:pPr>
            <a:r>
              <a:rPr lang="en-US" sz="1700" b="1" dirty="0" smtClean="0"/>
              <a:t>Science &amp; Social Studies</a:t>
            </a:r>
            <a:r>
              <a:rPr lang="en-US" sz="1700" dirty="0" smtClean="0"/>
              <a:t>: Unit projects or vocabulary assignments may accompany some units.  Study guides will be sent home prior to each unit test.</a:t>
            </a:r>
            <a:endParaRPr lang="en-US" sz="1700" b="1" dirty="0" smtClean="0"/>
          </a:p>
        </p:txBody>
      </p:sp>
      <p:sp>
        <p:nvSpPr>
          <p:cNvPr id="6147" name="WordArt 3"/>
          <p:cNvSpPr>
            <a:spLocks noChangeArrowheads="1" noChangeShapeType="1" noTextEdit="1"/>
          </p:cNvSpPr>
          <p:nvPr/>
        </p:nvSpPr>
        <p:spPr bwMode="auto">
          <a:xfrm>
            <a:off x="2362200" y="533400"/>
            <a:ext cx="4419600" cy="1143000"/>
          </a:xfrm>
          <a:prstGeom prst="rect">
            <a:avLst/>
          </a:prstGeom>
          <a:ln>
            <a:noFill/>
          </a:ln>
        </p:spPr>
        <p:txBody>
          <a:bodyPr wrap="none" fromWordArt="1">
            <a:prstTxWarp prst="textInflateTop">
              <a:avLst/>
            </a:prstTxWarp>
          </a:bodyPr>
          <a:lstStyle/>
          <a:p>
            <a:pPr algn="ctr" fontAlgn="auto">
              <a:spcBef>
                <a:spcPts val="0"/>
              </a:spcBef>
              <a:spcAft>
                <a:spcPts val="0"/>
              </a:spcAft>
              <a:defRPr/>
            </a:pPr>
            <a:r>
              <a:rPr lang="en-US" sz="2800" b="1" kern="10"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Impact"/>
                <a:cs typeface="+mn-cs"/>
              </a:rPr>
              <a:t>HOMEWORK</a:t>
            </a:r>
            <a:endParaRPr lang="en-US" sz="3600" kern="10" spc="-360" dirty="0">
              <a:ln w="9000" cmpd="sng">
                <a:solidFill>
                  <a:srgbClr val="00B050"/>
                </a:solidFill>
                <a:prstDash val="solid"/>
              </a:ln>
              <a:solidFill>
                <a:srgbClr val="33CCFF"/>
              </a:solidFill>
              <a:effectLst>
                <a:outerShdw dist="125724" dir="18900000" algn="ctr" rotWithShape="0">
                  <a:srgbClr val="000099"/>
                </a:outerShdw>
              </a:effectLst>
              <a:latin typeface="Impact"/>
              <a:cs typeface="+mn-cs"/>
            </a:endParaRPr>
          </a:p>
        </p:txBody>
      </p:sp>
      <p:pic>
        <p:nvPicPr>
          <p:cNvPr id="12292" name="Picture 3" descr="C:\Users\keith &amp; suzanne\AppData\Local\Microsoft\Windows\Temporary Internet Files\Content.IE5\GRJ1BLIK\MC9000145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73113"/>
            <a:ext cx="20637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keith &amp; suzanne\AppData\Local\Microsoft\Windows\Temporary Internet Files\Content.IE5\Y3CS8QDQ\MC9002920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85800"/>
            <a:ext cx="16716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7127614"/>
              </p:ext>
            </p:extLst>
          </p:nvPr>
        </p:nvGraphicFramePr>
        <p:xfrm>
          <a:off x="1981200" y="914400"/>
          <a:ext cx="1524000" cy="1524000"/>
        </p:xfrm>
        <a:graphic>
          <a:graphicData uri="http://schemas.openxmlformats.org/presentationml/2006/ole">
            <mc:AlternateContent xmlns:mc="http://schemas.openxmlformats.org/markup-compatibility/2006">
              <mc:Choice xmlns:v="urn:schemas-microsoft-com:vml" Requires="v">
                <p:oleObj spid="_x0000_s1045" r:id="rId3" imgW="17142857" imgH="17142857" progId="MSPhotoEd.3">
                  <p:embed/>
                </p:oleObj>
              </mc:Choice>
              <mc:Fallback>
                <p:oleObj r:id="rId3" imgW="17142857" imgH="17142857"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0"/>
                        <a:ext cx="1524000" cy="152400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9312792"/>
              </p:ext>
            </p:extLst>
          </p:nvPr>
        </p:nvGraphicFramePr>
        <p:xfrm>
          <a:off x="3695700" y="914400"/>
          <a:ext cx="1524000" cy="1524000"/>
        </p:xfrm>
        <a:graphic>
          <a:graphicData uri="http://schemas.openxmlformats.org/presentationml/2006/ole">
            <mc:AlternateContent xmlns:mc="http://schemas.openxmlformats.org/markup-compatibility/2006">
              <mc:Choice xmlns:v="urn:schemas-microsoft-com:vml" Requires="v">
                <p:oleObj spid="_x0000_s1046" r:id="rId5" imgW="17142857" imgH="17142857" progId="MSPhotoEd.3">
                  <p:embed/>
                </p:oleObj>
              </mc:Choice>
              <mc:Fallback>
                <p:oleObj r:id="rId5" imgW="17142857" imgH="17142857"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914400"/>
                        <a:ext cx="1524000" cy="152400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04857292"/>
              </p:ext>
            </p:extLst>
          </p:nvPr>
        </p:nvGraphicFramePr>
        <p:xfrm>
          <a:off x="5410200" y="914400"/>
          <a:ext cx="1621069" cy="1524000"/>
        </p:xfrm>
        <a:graphic>
          <a:graphicData uri="http://schemas.openxmlformats.org/presentationml/2006/ole">
            <mc:AlternateContent xmlns:mc="http://schemas.openxmlformats.org/markup-compatibility/2006">
              <mc:Choice xmlns:v="urn:schemas-microsoft-com:vml" Requires="v">
                <p:oleObj spid="_x0000_s1047" r:id="rId7" imgW="17142857" imgH="17142857" progId="MSPhotoEd.3">
                  <p:embed/>
                </p:oleObj>
              </mc:Choice>
              <mc:Fallback>
                <p:oleObj r:id="rId7" imgW="17142857" imgH="17142857"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914400"/>
                        <a:ext cx="1621069" cy="1524000"/>
                      </a:xfrm>
                      <a:prstGeom prst="rect">
                        <a:avLst/>
                      </a:prstGeom>
                      <a:noFill/>
                    </p:spPr>
                  </p:pic>
                </p:oleObj>
              </mc:Fallback>
            </mc:AlternateContent>
          </a:graphicData>
        </a:graphic>
      </p:graphicFrame>
      <p:sp>
        <p:nvSpPr>
          <p:cNvPr id="13" name="TextBox 12"/>
          <p:cNvSpPr txBox="1"/>
          <p:nvPr/>
        </p:nvSpPr>
        <p:spPr>
          <a:xfrm>
            <a:off x="685800" y="2514600"/>
            <a:ext cx="7543800" cy="5078313"/>
          </a:xfrm>
          <a:prstGeom prst="rect">
            <a:avLst/>
          </a:prstGeom>
          <a:noFill/>
        </p:spPr>
        <p:txBody>
          <a:bodyPr wrap="square" rtlCol="0">
            <a:spAutoFit/>
          </a:bodyPr>
          <a:lstStyle/>
          <a:p>
            <a:pPr marL="285750" indent="-285750">
              <a:buClr>
                <a:schemeClr val="accent3"/>
              </a:buClr>
              <a:buSzPct val="110000"/>
              <a:buFont typeface="Wingdings" pitchFamily="2" charset="2"/>
              <a:buChar char="v"/>
            </a:pPr>
            <a:r>
              <a:rPr lang="en-US" dirty="0" smtClean="0"/>
              <a:t>It is our goal to create an environment where all children can learn and grow academically and socially.  In order for this to occur the students must demonstrate behaviors that will not interfere with learning.  Students are expected to be safe, respectful and responsible each and every day.  This requires making good choices with our words and actions whether we are in the classroom or on the playground.  </a:t>
            </a:r>
          </a:p>
          <a:p>
            <a:endParaRPr lang="en-US" dirty="0"/>
          </a:p>
          <a:p>
            <a:pPr marL="285750" indent="-285750">
              <a:buClr>
                <a:schemeClr val="accent3"/>
              </a:buClr>
              <a:buSzPct val="110000"/>
              <a:buFont typeface="Wingdings" pitchFamily="2" charset="2"/>
              <a:buChar char="v"/>
            </a:pPr>
            <a:r>
              <a:rPr lang="en-US" dirty="0" smtClean="0"/>
              <a:t>Parents will be notified of behavior problems if they become a persistent problem or are occurring on a daily basis.  </a:t>
            </a:r>
          </a:p>
          <a:p>
            <a:pPr marL="285750" indent="-285750">
              <a:buClr>
                <a:schemeClr val="accent3"/>
              </a:buClr>
              <a:buSzPct val="110000"/>
              <a:buFont typeface="Wingdings" pitchFamily="2" charset="2"/>
              <a:buChar char="v"/>
            </a:pPr>
            <a:endParaRPr lang="en-US" dirty="0"/>
          </a:p>
          <a:p>
            <a:pPr marL="285750" indent="-285750">
              <a:buClr>
                <a:schemeClr val="accent3"/>
              </a:buClr>
              <a:buSzPct val="110000"/>
              <a:buFont typeface="Wingdings" pitchFamily="2" charset="2"/>
              <a:buChar char="v"/>
            </a:pPr>
            <a:r>
              <a:rPr lang="en-US" dirty="0" smtClean="0"/>
              <a:t>Weekly Behavior Progress Reports will be sent home for the first six weeks of school starting on September 21</a:t>
            </a:r>
            <a:r>
              <a:rPr lang="en-US" baseline="30000" dirty="0" smtClean="0"/>
              <a:t>st</a:t>
            </a:r>
            <a:r>
              <a:rPr lang="en-US" dirty="0" smtClean="0"/>
              <a:t>.  These reports will keep you informed as well as help students reflect on their behavior and set goals for improvement.  </a:t>
            </a:r>
          </a:p>
          <a:p>
            <a:pPr>
              <a:buClr>
                <a:schemeClr val="accent3"/>
              </a:buClr>
              <a:buSzPct val="110000"/>
            </a:pPr>
            <a:endParaRPr lang="en-US" dirty="0"/>
          </a:p>
          <a:p>
            <a:endParaRPr lang="en-US" dirty="0" smtClean="0"/>
          </a:p>
          <a:p>
            <a:endParaRPr lang="en-US" dirty="0"/>
          </a:p>
        </p:txBody>
      </p:sp>
    </p:spTree>
    <p:extLst>
      <p:ext uri="{BB962C8B-B14F-4D97-AF65-F5344CB8AC3E}">
        <p14:creationId xmlns:p14="http://schemas.microsoft.com/office/powerpoint/2010/main" val="16152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1295400" y="838200"/>
            <a:ext cx="6324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Reading Program</a:t>
            </a:r>
          </a:p>
        </p:txBody>
      </p:sp>
      <p:sp>
        <p:nvSpPr>
          <p:cNvPr id="18435" name="Text Box 3"/>
          <p:cNvSpPr txBox="1">
            <a:spLocks noChangeArrowheads="1"/>
          </p:cNvSpPr>
          <p:nvPr/>
        </p:nvSpPr>
        <p:spPr bwMode="auto">
          <a:xfrm>
            <a:off x="457200" y="1557338"/>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dirty="0"/>
          </a:p>
        </p:txBody>
      </p:sp>
      <p:sp>
        <p:nvSpPr>
          <p:cNvPr id="18436" name="Text Box 4"/>
          <p:cNvSpPr txBox="1">
            <a:spLocks noChangeArrowheads="1"/>
          </p:cNvSpPr>
          <p:nvPr/>
        </p:nvSpPr>
        <p:spPr bwMode="auto">
          <a:xfrm>
            <a:off x="26511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dirty="0"/>
          </a:p>
        </p:txBody>
      </p:sp>
      <p:sp>
        <p:nvSpPr>
          <p:cNvPr id="18437" name="Text Box 5"/>
          <p:cNvSpPr txBox="1">
            <a:spLocks noChangeArrowheads="1"/>
          </p:cNvSpPr>
          <p:nvPr/>
        </p:nvSpPr>
        <p:spPr bwMode="auto">
          <a:xfrm>
            <a:off x="228600" y="2098675"/>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dirty="0"/>
          </a:p>
        </p:txBody>
      </p:sp>
      <p:sp>
        <p:nvSpPr>
          <p:cNvPr id="18438" name="Text Box 6"/>
          <p:cNvSpPr txBox="1">
            <a:spLocks noChangeArrowheads="1"/>
          </p:cNvSpPr>
          <p:nvPr/>
        </p:nvSpPr>
        <p:spPr bwMode="auto">
          <a:xfrm>
            <a:off x="1812925" y="2022475"/>
            <a:ext cx="466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dirty="0"/>
          </a:p>
        </p:txBody>
      </p:sp>
      <p:sp>
        <p:nvSpPr>
          <p:cNvPr id="18439" name="Rectangle 7"/>
          <p:cNvSpPr>
            <a:spLocks noGrp="1" noChangeArrowheads="1"/>
          </p:cNvSpPr>
          <p:nvPr>
            <p:ph type="body" idx="1"/>
          </p:nvPr>
        </p:nvSpPr>
        <p:spPr>
          <a:xfrm>
            <a:off x="838200" y="2362200"/>
            <a:ext cx="7772400" cy="4114800"/>
          </a:xfrm>
        </p:spPr>
        <p:txBody>
          <a:bodyPr/>
          <a:lstStyle/>
          <a:p>
            <a:pPr eaLnBrk="1" hangingPunct="1">
              <a:lnSpc>
                <a:spcPct val="80000"/>
              </a:lnSpc>
              <a:buFont typeface="Wingdings" pitchFamily="2" charset="2"/>
              <a:buChar char="v"/>
            </a:pPr>
            <a:r>
              <a:rPr lang="en-US" sz="2400" dirty="0" smtClean="0"/>
              <a:t>Lucy Calkins Reader’s Workshop</a:t>
            </a:r>
          </a:p>
          <a:p>
            <a:pPr eaLnBrk="1" hangingPunct="1">
              <a:lnSpc>
                <a:spcPct val="80000"/>
              </a:lnSpc>
              <a:buFont typeface="Wingdings" pitchFamily="2" charset="2"/>
              <a:buChar char="v"/>
            </a:pPr>
            <a:r>
              <a:rPr lang="en-US" sz="2400" dirty="0" smtClean="0"/>
              <a:t>Partner Reading</a:t>
            </a:r>
          </a:p>
          <a:p>
            <a:pPr eaLnBrk="1" hangingPunct="1">
              <a:lnSpc>
                <a:spcPct val="80000"/>
              </a:lnSpc>
              <a:buFont typeface="Wingdings" pitchFamily="2" charset="2"/>
              <a:buChar char="v"/>
            </a:pPr>
            <a:r>
              <a:rPr lang="en-US" sz="2400" dirty="0" smtClean="0"/>
              <a:t>Novels: Whole Class and Small Groups</a:t>
            </a:r>
          </a:p>
          <a:p>
            <a:pPr eaLnBrk="1" hangingPunct="1">
              <a:lnSpc>
                <a:spcPct val="80000"/>
              </a:lnSpc>
              <a:buFont typeface="Wingdings" pitchFamily="2" charset="2"/>
              <a:buChar char="v"/>
            </a:pPr>
            <a:r>
              <a:rPr lang="en-US" sz="2400" dirty="0" smtClean="0"/>
              <a:t>Scholastic News – </a:t>
            </a:r>
            <a:r>
              <a:rPr lang="en-US" sz="2400" dirty="0" smtClean="0">
                <a:solidFill>
                  <a:schemeClr val="accent2">
                    <a:lumMod val="60000"/>
                    <a:lumOff val="40000"/>
                  </a:schemeClr>
                </a:solidFill>
              </a:rPr>
              <a:t>Thank you PTA!</a:t>
            </a:r>
          </a:p>
          <a:p>
            <a:pPr eaLnBrk="1" hangingPunct="1">
              <a:lnSpc>
                <a:spcPct val="80000"/>
              </a:lnSpc>
              <a:buFont typeface="Wingdings" pitchFamily="2" charset="2"/>
              <a:buChar char="v"/>
            </a:pPr>
            <a:r>
              <a:rPr lang="en-US" sz="2400" dirty="0" smtClean="0"/>
              <a:t>D.E.A.R. and Read-Alouds</a:t>
            </a:r>
          </a:p>
          <a:p>
            <a:pPr eaLnBrk="1" hangingPunct="1">
              <a:lnSpc>
                <a:spcPct val="80000"/>
              </a:lnSpc>
              <a:buFont typeface="Wingdings" pitchFamily="2" charset="2"/>
              <a:buChar char="v"/>
            </a:pPr>
            <a:r>
              <a:rPr lang="en-US" sz="2400" dirty="0" smtClean="0"/>
              <a:t>Reading A-Z Fluency </a:t>
            </a:r>
          </a:p>
          <a:p>
            <a:pPr eaLnBrk="1" hangingPunct="1">
              <a:lnSpc>
                <a:spcPct val="80000"/>
              </a:lnSpc>
              <a:buFont typeface="Wingdings" pitchFamily="2" charset="2"/>
              <a:buChar char="v"/>
            </a:pPr>
            <a:r>
              <a:rPr lang="en-US" sz="2400" dirty="0" smtClean="0"/>
              <a:t>Ongoing Reading Assessment:</a:t>
            </a:r>
          </a:p>
          <a:p>
            <a:pPr lvl="1" eaLnBrk="1" hangingPunct="1">
              <a:lnSpc>
                <a:spcPct val="80000"/>
              </a:lnSpc>
              <a:buFont typeface="Wingdings" pitchFamily="2" charset="2"/>
              <a:buChar char="ü"/>
            </a:pPr>
            <a:r>
              <a:rPr lang="en-US" sz="2200" dirty="0" smtClean="0"/>
              <a:t>Fountas and Pinnell – Guided Reading Level</a:t>
            </a:r>
          </a:p>
          <a:p>
            <a:pPr lvl="1" eaLnBrk="1" hangingPunct="1">
              <a:lnSpc>
                <a:spcPct val="80000"/>
              </a:lnSpc>
              <a:buFont typeface="Wingdings" pitchFamily="2" charset="2"/>
              <a:buChar char="ü"/>
            </a:pPr>
            <a:r>
              <a:rPr lang="en-US" sz="2200" dirty="0" smtClean="0"/>
              <a:t>DIBELS</a:t>
            </a:r>
          </a:p>
          <a:p>
            <a:pPr lvl="1" eaLnBrk="1" hangingPunct="1">
              <a:lnSpc>
                <a:spcPct val="80000"/>
              </a:lnSpc>
              <a:buFont typeface="Wingdings" pitchFamily="2" charset="2"/>
              <a:buChar char="ü"/>
            </a:pPr>
            <a:r>
              <a:rPr lang="en-US" sz="2200" dirty="0" smtClean="0"/>
              <a:t>Accelerated Reader Program</a:t>
            </a:r>
          </a:p>
          <a:p>
            <a:pPr eaLnBrk="1" hangingPunct="1">
              <a:lnSpc>
                <a:spcPct val="80000"/>
              </a:lnSpc>
              <a:buFont typeface="Wingdings" pitchFamily="2" charset="2"/>
              <a:buNone/>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lvl="1" eaLnBrk="1" hangingPunct="1">
              <a:lnSpc>
                <a:spcPct val="80000"/>
              </a:lnSpc>
            </a:pPr>
            <a:endParaRPr lang="en-US" dirty="0" smtClean="0"/>
          </a:p>
          <a:p>
            <a:pPr lvl="1" eaLnBrk="1" hangingPunct="1">
              <a:lnSpc>
                <a:spcPct val="80000"/>
              </a:lnSpc>
              <a:buFontTx/>
              <a:buNone/>
            </a:pPr>
            <a:endParaRPr lang="en-US" sz="2000" dirty="0" smtClean="0"/>
          </a:p>
        </p:txBody>
      </p:sp>
    </p:spTree>
  </p:cSld>
  <p:clrMapOvr>
    <a:masterClrMapping/>
  </p:clrMapOvr>
  <p:transition spd="slow">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1834</TotalTime>
  <Words>1914</Words>
  <Application>Microsoft Office PowerPoint</Application>
  <PresentationFormat>On-screen Show (4:3)</PresentationFormat>
  <Paragraphs>209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Flow</vt:lpstr>
      <vt:lpstr>MSPhotoEd.3</vt:lpstr>
      <vt:lpstr>PowerPoint Presentation</vt:lpstr>
      <vt:lpstr>The Third grade team</vt:lpstr>
      <vt:lpstr>Parent-Teacher Teamwork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Research Says…</vt:lpstr>
      <vt:lpstr>PowerPoint Presentation</vt:lpstr>
      <vt:lpstr>PowerPoint Presentation</vt:lpstr>
      <vt:lpstr>Words Their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HELPING OUT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&amp; suzanne</dc:creator>
  <cp:lastModifiedBy>BSD</cp:lastModifiedBy>
  <cp:revision>74</cp:revision>
  <dcterms:created xsi:type="dcterms:W3CDTF">2011-09-14T23:20:18Z</dcterms:created>
  <dcterms:modified xsi:type="dcterms:W3CDTF">2015-09-10T14:09:53Z</dcterms:modified>
</cp:coreProperties>
</file>