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Source Code Pro"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
      <p:font typeface="Amatic SC" panose="020B0604020202020204" charset="-79"/>
      <p:regular r:id="rId33"/>
      <p:bold r:id="rId34"/>
    </p:embeddedFont>
    <p:embeddedFont>
      <p:font typeface="Comic Sans MS" panose="030F0702030302020204" pitchFamily="66"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5cb0f11b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5cb0f11b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5cb0f11b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5cb0f11b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70f3c52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70f3c52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70f3c522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70f3c52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70f3c522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70f3c522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70f3c522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70f3c522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5fec346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5fec346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5fec3461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5fec3461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5fec3461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5fec346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5fec3461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5fec3461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7669cfe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7669cfe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5fec3461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5fec3461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0bc9548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0bc9548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5fec3461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5fec3461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7669cfec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7669cfec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5fec3461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5fec3461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7669cfec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7669cfe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5cb0f11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5cb0f11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70f3c522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70f3c522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5fec3461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5fec3461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5cb0f11b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5cb0f11b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oakgov.com/health/services/Pages/Vision-Testing.asp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oakgov.com/health/services/disease-prevention/immunizations/Pages/rule-change.aspx" TargetMode="External"/><Relationship Id="rId4" Type="http://schemas.openxmlformats.org/officeDocument/2006/relationships/hyperlink" Target="https://www.oakgov.com/health/services/disease-prevention/immunizations/Pages/cost-schedule.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Maribeth.Krehbiel@berkleyschools.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280150"/>
            <a:ext cx="8520600" cy="251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700"/>
              <a:t>Round Up for</a:t>
            </a:r>
            <a:endParaRPr sz="5700"/>
          </a:p>
          <a:p>
            <a:pPr marL="0" lvl="0" indent="0" algn="ctr" rtl="0">
              <a:spcBef>
                <a:spcPts val="0"/>
              </a:spcBef>
              <a:spcAft>
                <a:spcPts val="0"/>
              </a:spcAft>
              <a:buNone/>
            </a:pPr>
            <a:r>
              <a:rPr lang="en" sz="5700"/>
              <a:t>TK and K</a:t>
            </a:r>
            <a:endParaRPr sz="5700"/>
          </a:p>
          <a:p>
            <a:pPr marL="0" lvl="0" indent="0" algn="ctr" rtl="0">
              <a:spcBef>
                <a:spcPts val="0"/>
              </a:spcBef>
              <a:spcAft>
                <a:spcPts val="0"/>
              </a:spcAft>
              <a:buNone/>
            </a:pPr>
            <a:r>
              <a:rPr lang="en" sz="5700"/>
              <a:t>2022-2023</a:t>
            </a:r>
            <a:endParaRPr sz="570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Burton Elementary</a:t>
            </a:r>
            <a:endParaRPr>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ctrTitle"/>
          </p:nvPr>
        </p:nvSpPr>
        <p:spPr>
          <a:xfrm>
            <a:off x="346250" y="-186350"/>
            <a:ext cx="8520600" cy="305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omic Sans MS"/>
              <a:ea typeface="Comic Sans MS"/>
              <a:cs typeface="Comic Sans MS"/>
              <a:sym typeface="Comic Sans MS"/>
            </a:endParaRPr>
          </a:p>
          <a:p>
            <a:pPr marL="0" lvl="0" indent="0" algn="ctr" rtl="0">
              <a:spcBef>
                <a:spcPts val="0"/>
              </a:spcBef>
              <a:spcAft>
                <a:spcPts val="0"/>
              </a:spcAft>
              <a:buNone/>
            </a:pPr>
            <a:endParaRPr sz="1800">
              <a:latin typeface="Comic Sans MS"/>
              <a:ea typeface="Comic Sans MS"/>
              <a:cs typeface="Comic Sans MS"/>
              <a:sym typeface="Comic Sans MS"/>
            </a:endParaRPr>
          </a:p>
          <a:p>
            <a:pPr marL="0" lvl="0" indent="0" algn="ctr" rtl="0">
              <a:spcBef>
                <a:spcPts val="0"/>
              </a:spcBef>
              <a:spcAft>
                <a:spcPts val="0"/>
              </a:spcAft>
              <a:buNone/>
            </a:pPr>
            <a:endParaRPr sz="1800">
              <a:latin typeface="Comic Sans MS"/>
              <a:ea typeface="Comic Sans MS"/>
              <a:cs typeface="Comic Sans MS"/>
              <a:sym typeface="Comic Sans MS"/>
            </a:endParaRPr>
          </a:p>
          <a:p>
            <a:pPr marL="0" lvl="0" indent="0" algn="ctr" rtl="0">
              <a:spcBef>
                <a:spcPts val="0"/>
              </a:spcBef>
              <a:spcAft>
                <a:spcPts val="0"/>
              </a:spcAft>
              <a:buNone/>
            </a:pPr>
            <a:endParaRPr sz="1800">
              <a:latin typeface="Comic Sans MS"/>
              <a:ea typeface="Comic Sans MS"/>
              <a:cs typeface="Comic Sans MS"/>
              <a:sym typeface="Comic Sans MS"/>
            </a:endParaRPr>
          </a:p>
          <a:p>
            <a:pPr marL="0" lvl="0" indent="0" algn="ctr" rtl="0">
              <a:spcBef>
                <a:spcPts val="0"/>
              </a:spcBef>
              <a:spcAft>
                <a:spcPts val="0"/>
              </a:spcAft>
              <a:buNone/>
            </a:pPr>
            <a:endParaRPr sz="1800">
              <a:latin typeface="Comic Sans MS"/>
              <a:ea typeface="Comic Sans MS"/>
              <a:cs typeface="Comic Sans MS"/>
              <a:sym typeface="Comic Sans MS"/>
            </a:endParaRPr>
          </a:p>
          <a:p>
            <a:pPr marL="0" lvl="0" indent="0" algn="ctr" rtl="0">
              <a:spcBef>
                <a:spcPts val="0"/>
              </a:spcBef>
              <a:spcAft>
                <a:spcPts val="0"/>
              </a:spcAft>
              <a:buNone/>
            </a:pPr>
            <a:r>
              <a:rPr lang="en"/>
              <a:t>COMMUNICATION</a:t>
            </a:r>
            <a:endParaRPr/>
          </a:p>
          <a:p>
            <a:pPr marL="0" lvl="0" indent="0" algn="ctr" rtl="0">
              <a:spcBef>
                <a:spcPts val="0"/>
              </a:spcBef>
              <a:spcAft>
                <a:spcPts val="0"/>
              </a:spcAft>
              <a:buNone/>
            </a:pPr>
            <a:r>
              <a:rPr lang="en" sz="1400">
                <a:latin typeface="Comic Sans MS"/>
                <a:ea typeface="Comic Sans MS"/>
                <a:cs typeface="Comic Sans MS"/>
                <a:sym typeface="Comic Sans MS"/>
              </a:rPr>
              <a:t>Parent communication is very important to us. We use a team approach between home and school. Teachers will send emails, contact you by phone or see you at dismissal. You are always welcome to contact teachers through voicemail or email. Please remember that during the day the teachers are teaching and cannot return calls or emails until the end of the day. They need to give your children all of their attention during the day.</a:t>
            </a:r>
            <a:endParaRPr sz="1400">
              <a:latin typeface="Comic Sans MS"/>
              <a:ea typeface="Comic Sans MS"/>
              <a:cs typeface="Comic Sans MS"/>
              <a:sym typeface="Comic Sans MS"/>
            </a:endParaRPr>
          </a:p>
          <a:p>
            <a:pPr marL="0" lvl="0" indent="0" algn="ctr" rtl="0">
              <a:spcBef>
                <a:spcPts val="0"/>
              </a:spcBef>
              <a:spcAft>
                <a:spcPts val="0"/>
              </a:spcAft>
              <a:buNone/>
            </a:pPr>
            <a:endParaRPr/>
          </a:p>
        </p:txBody>
      </p:sp>
      <p:pic>
        <p:nvPicPr>
          <p:cNvPr id="117" name="Google Shape;117;p22"/>
          <p:cNvPicPr preferRelativeResize="0"/>
          <p:nvPr/>
        </p:nvPicPr>
        <p:blipFill rotWithShape="1">
          <a:blip r:embed="rId3">
            <a:alphaModFix/>
          </a:blip>
          <a:srcRect t="13058" r="64270" b="13330"/>
          <a:stretch/>
        </p:blipFill>
        <p:spPr>
          <a:xfrm>
            <a:off x="3906450" y="3692525"/>
            <a:ext cx="1400175" cy="1076325"/>
          </a:xfrm>
          <a:prstGeom prst="rect">
            <a:avLst/>
          </a:prstGeom>
          <a:noFill/>
          <a:ln>
            <a:noFill/>
          </a:ln>
        </p:spPr>
      </p:pic>
      <p:pic>
        <p:nvPicPr>
          <p:cNvPr id="118" name="Google Shape;118;p22"/>
          <p:cNvPicPr preferRelativeResize="0"/>
          <p:nvPr/>
        </p:nvPicPr>
        <p:blipFill rotWithShape="1">
          <a:blip r:embed="rId4">
            <a:alphaModFix/>
          </a:blip>
          <a:srcRect l="-9548" r="12413" b="9297"/>
          <a:stretch/>
        </p:blipFill>
        <p:spPr>
          <a:xfrm>
            <a:off x="510200" y="3705350"/>
            <a:ext cx="1334843" cy="1050700"/>
          </a:xfrm>
          <a:prstGeom prst="rect">
            <a:avLst/>
          </a:prstGeom>
          <a:noFill/>
          <a:ln>
            <a:noFill/>
          </a:ln>
        </p:spPr>
      </p:pic>
      <p:pic>
        <p:nvPicPr>
          <p:cNvPr id="119" name="Google Shape;119;p22"/>
          <p:cNvPicPr preferRelativeResize="0"/>
          <p:nvPr/>
        </p:nvPicPr>
        <p:blipFill rotWithShape="1">
          <a:blip r:embed="rId5">
            <a:alphaModFix/>
          </a:blip>
          <a:srcRect l="24468" t="3900" r="24798" b="6009"/>
          <a:stretch/>
        </p:blipFill>
        <p:spPr>
          <a:xfrm>
            <a:off x="7262650" y="3679725"/>
            <a:ext cx="718925" cy="107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311700" y="392150"/>
            <a:ext cx="8520600" cy="304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LUNCH AT BURTON</a:t>
            </a:r>
            <a:endParaRPr sz="1800">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 sz="1400">
                <a:latin typeface="Comic Sans MS"/>
                <a:ea typeface="Comic Sans MS"/>
                <a:cs typeface="Comic Sans MS"/>
                <a:sym typeface="Comic Sans MS"/>
              </a:rPr>
              <a:t>We will begin the year by having lunch in the classroom and hopefully move into the gym/cafe as the restrictions change. This summer, please practice at home with a lunch box and lunch items.  Your child will feel much more confident if they can open everything themselves. Be mindful of the containers you use. We are a Nut Sensitive building, so please read all labels carefully, no nut products or items from a facility that also processes any kind of nuts.   </a:t>
            </a:r>
            <a:endParaRPr sz="1400">
              <a:latin typeface="Comic Sans MS"/>
              <a:ea typeface="Comic Sans MS"/>
              <a:cs typeface="Comic Sans MS"/>
              <a:sym typeface="Comic Sans MS"/>
            </a:endParaRPr>
          </a:p>
          <a:p>
            <a:pPr marL="0" lvl="0" indent="0" algn="ctr" rtl="0">
              <a:spcBef>
                <a:spcPts val="0"/>
              </a:spcBef>
              <a:spcAft>
                <a:spcPts val="0"/>
              </a:spcAft>
              <a:buNone/>
            </a:pPr>
            <a:r>
              <a:rPr lang="en" sz="1400">
                <a:latin typeface="Comic Sans MS"/>
                <a:ea typeface="Comic Sans MS"/>
                <a:cs typeface="Comic Sans MS"/>
                <a:sym typeface="Comic Sans MS"/>
              </a:rPr>
              <a:t>Thank you.</a:t>
            </a:r>
            <a:endParaRPr sz="1400">
              <a:latin typeface="Comic Sans MS"/>
              <a:ea typeface="Comic Sans MS"/>
              <a:cs typeface="Comic Sans MS"/>
              <a:sym typeface="Comic Sans MS"/>
            </a:endParaRPr>
          </a:p>
        </p:txBody>
      </p:sp>
      <p:pic>
        <p:nvPicPr>
          <p:cNvPr id="125" name="Google Shape;125;p23"/>
          <p:cNvPicPr preferRelativeResize="0"/>
          <p:nvPr/>
        </p:nvPicPr>
        <p:blipFill>
          <a:blip r:embed="rId3">
            <a:alphaModFix/>
          </a:blip>
          <a:stretch>
            <a:fillRect/>
          </a:stretch>
        </p:blipFill>
        <p:spPr>
          <a:xfrm>
            <a:off x="614775" y="3317725"/>
            <a:ext cx="1857450" cy="166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ctrTitle"/>
          </p:nvPr>
        </p:nvSpPr>
        <p:spPr>
          <a:xfrm>
            <a:off x="341525" y="0"/>
            <a:ext cx="8520600" cy="13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100"/>
              <a:t>Curriculum</a:t>
            </a:r>
            <a:endParaRPr sz="7100"/>
          </a:p>
        </p:txBody>
      </p:sp>
      <p:sp>
        <p:nvSpPr>
          <p:cNvPr id="131" name="Google Shape;131;p24"/>
          <p:cNvSpPr txBox="1">
            <a:spLocks noGrp="1"/>
          </p:cNvSpPr>
          <p:nvPr>
            <p:ph type="subTitle" idx="1"/>
          </p:nvPr>
        </p:nvSpPr>
        <p:spPr>
          <a:xfrm>
            <a:off x="311700" y="1423775"/>
            <a:ext cx="8520600" cy="39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a:ea typeface="Arial"/>
                <a:cs typeface="Arial"/>
                <a:sym typeface="Arial"/>
              </a:rPr>
              <a:t>Life Skills</a:t>
            </a:r>
            <a:endParaRPr>
              <a:latin typeface="Arial"/>
              <a:ea typeface="Arial"/>
              <a:cs typeface="Arial"/>
              <a:sym typeface="Arial"/>
            </a:endParaRPr>
          </a:p>
          <a:p>
            <a:pPr marL="457200" lvl="0" indent="-298450" algn="l" rtl="0">
              <a:spcBef>
                <a:spcPts val="0"/>
              </a:spcBef>
              <a:spcAft>
                <a:spcPts val="0"/>
              </a:spcAft>
              <a:buSzPts val="1100"/>
              <a:buChar char="●"/>
            </a:pPr>
            <a:r>
              <a:rPr lang="en" sz="1100"/>
              <a:t>Works and plays well with others</a:t>
            </a:r>
            <a:endParaRPr sz="1100"/>
          </a:p>
          <a:p>
            <a:pPr marL="457200" lvl="0" indent="-298450" algn="l" rtl="0">
              <a:spcBef>
                <a:spcPts val="0"/>
              </a:spcBef>
              <a:spcAft>
                <a:spcPts val="0"/>
              </a:spcAft>
              <a:buSzPts val="1100"/>
              <a:buChar char="●"/>
            </a:pPr>
            <a:r>
              <a:rPr lang="en" sz="1100"/>
              <a:t>Practices self control</a:t>
            </a:r>
            <a:endParaRPr sz="1100"/>
          </a:p>
          <a:p>
            <a:pPr marL="457200" lvl="0" indent="-298450" algn="l" rtl="0">
              <a:spcBef>
                <a:spcPts val="0"/>
              </a:spcBef>
              <a:spcAft>
                <a:spcPts val="0"/>
              </a:spcAft>
              <a:buSzPts val="1100"/>
              <a:buChar char="●"/>
            </a:pPr>
            <a:r>
              <a:rPr lang="en" sz="1100"/>
              <a:t>Follows Directions</a:t>
            </a:r>
            <a:endParaRPr sz="1100"/>
          </a:p>
          <a:p>
            <a:pPr marL="457200" lvl="0" indent="-298450" algn="l" rtl="0">
              <a:spcBef>
                <a:spcPts val="0"/>
              </a:spcBef>
              <a:spcAft>
                <a:spcPts val="0"/>
              </a:spcAft>
              <a:buSzPts val="1100"/>
              <a:buChar char="●"/>
            </a:pPr>
            <a:r>
              <a:rPr lang="en" sz="1100"/>
              <a:t>Develops Independence</a:t>
            </a:r>
            <a:endParaRPr sz="1100"/>
          </a:p>
          <a:p>
            <a:pPr marL="457200" lvl="0" indent="-298450" algn="l" rtl="0">
              <a:spcBef>
                <a:spcPts val="0"/>
              </a:spcBef>
              <a:spcAft>
                <a:spcPts val="0"/>
              </a:spcAft>
              <a:buSzPts val="1100"/>
              <a:buChar char="●"/>
            </a:pPr>
            <a:r>
              <a:rPr lang="en" sz="1100"/>
              <a:t>Shows responsibility</a:t>
            </a:r>
            <a:endParaRPr sz="1100"/>
          </a:p>
          <a:p>
            <a:pPr marL="457200" lvl="0" indent="-298450" algn="l" rtl="0">
              <a:spcBef>
                <a:spcPts val="0"/>
              </a:spcBef>
              <a:spcAft>
                <a:spcPts val="0"/>
              </a:spcAft>
              <a:buSzPts val="1100"/>
              <a:buChar char="●"/>
            </a:pPr>
            <a:r>
              <a:rPr lang="en" sz="1100"/>
              <a:t>Resolves problems effectively</a:t>
            </a:r>
            <a:endParaRPr sz="1100"/>
          </a:p>
          <a:p>
            <a:pPr marL="457200" lvl="0" indent="-298450" algn="l" rtl="0">
              <a:spcBef>
                <a:spcPts val="0"/>
              </a:spcBef>
              <a:spcAft>
                <a:spcPts val="0"/>
              </a:spcAft>
              <a:buSzPts val="1100"/>
              <a:buChar char="●"/>
            </a:pPr>
            <a:r>
              <a:rPr lang="en" sz="1100"/>
              <a:t>SEL</a:t>
            </a:r>
            <a:endParaRPr sz="1100"/>
          </a:p>
          <a:p>
            <a:pPr marL="0" lvl="0" indent="0" algn="l" rtl="0">
              <a:spcBef>
                <a:spcPts val="0"/>
              </a:spcBef>
              <a:spcAft>
                <a:spcPts val="0"/>
              </a:spcAft>
              <a:buNone/>
            </a:pPr>
            <a:r>
              <a:rPr lang="en" sz="1500"/>
              <a:t>                                </a:t>
            </a:r>
            <a:r>
              <a:rPr lang="en">
                <a:latin typeface="Arial"/>
                <a:ea typeface="Arial"/>
                <a:cs typeface="Arial"/>
                <a:sym typeface="Arial"/>
              </a:rPr>
              <a:t>Reading</a:t>
            </a:r>
            <a:endParaRPr>
              <a:latin typeface="Arial"/>
              <a:ea typeface="Arial"/>
              <a:cs typeface="Arial"/>
              <a:sym typeface="Arial"/>
            </a:endParaRPr>
          </a:p>
          <a:p>
            <a:pPr marL="457200" lvl="0" indent="-298450" algn="l" rtl="0">
              <a:spcBef>
                <a:spcPts val="0"/>
              </a:spcBef>
              <a:spcAft>
                <a:spcPts val="0"/>
              </a:spcAft>
              <a:buSzPts val="1100"/>
              <a:buChar char="●"/>
            </a:pPr>
            <a:r>
              <a:rPr lang="en" sz="1100"/>
              <a:t>Names upper and lower case letters</a:t>
            </a:r>
            <a:endParaRPr sz="1100"/>
          </a:p>
          <a:p>
            <a:pPr marL="457200" lvl="0" indent="-298450" algn="l" rtl="0">
              <a:spcBef>
                <a:spcPts val="0"/>
              </a:spcBef>
              <a:spcAft>
                <a:spcPts val="0"/>
              </a:spcAft>
              <a:buSzPts val="1100"/>
              <a:buChar char="●"/>
            </a:pPr>
            <a:r>
              <a:rPr lang="en" sz="1100"/>
              <a:t>Identifies beginning sounds</a:t>
            </a:r>
            <a:endParaRPr sz="1100"/>
          </a:p>
          <a:p>
            <a:pPr marL="457200" lvl="0" indent="-298450" algn="l" rtl="0">
              <a:spcBef>
                <a:spcPts val="0"/>
              </a:spcBef>
              <a:spcAft>
                <a:spcPts val="0"/>
              </a:spcAft>
              <a:buSzPts val="1100"/>
              <a:buChar char="●"/>
            </a:pPr>
            <a:r>
              <a:rPr lang="en" sz="1100"/>
              <a:t>Sight words</a:t>
            </a:r>
            <a:endParaRPr sz="1100"/>
          </a:p>
          <a:p>
            <a:pPr marL="457200" lvl="0" indent="-298450" algn="l" rtl="0">
              <a:spcBef>
                <a:spcPts val="0"/>
              </a:spcBef>
              <a:spcAft>
                <a:spcPts val="0"/>
              </a:spcAft>
              <a:buSzPts val="1100"/>
              <a:buChar char="●"/>
            </a:pPr>
            <a:r>
              <a:rPr lang="en" sz="1100"/>
              <a:t>Rhyming</a:t>
            </a:r>
            <a:endParaRPr sz="1100"/>
          </a:p>
          <a:p>
            <a:pPr marL="457200" lvl="0" indent="-298450" algn="l" rtl="0">
              <a:spcBef>
                <a:spcPts val="0"/>
              </a:spcBef>
              <a:spcAft>
                <a:spcPts val="0"/>
              </a:spcAft>
              <a:buSzPts val="1100"/>
              <a:buChar char="●"/>
            </a:pPr>
            <a:r>
              <a:rPr lang="en" sz="1100"/>
              <a:t>Phonemic awareness</a:t>
            </a:r>
            <a:endParaRPr sz="1100"/>
          </a:p>
          <a:p>
            <a:pPr marL="457200" lvl="0" indent="-298450" algn="l" rtl="0">
              <a:spcBef>
                <a:spcPts val="0"/>
              </a:spcBef>
              <a:spcAft>
                <a:spcPts val="0"/>
              </a:spcAft>
              <a:buSzPts val="1100"/>
              <a:buChar char="●"/>
            </a:pPr>
            <a:r>
              <a:rPr lang="en" sz="1100"/>
              <a:t>Retell stories</a:t>
            </a:r>
            <a:endParaRPr sz="1100"/>
          </a:p>
          <a:p>
            <a:pPr marL="457200" lvl="0" indent="-298450" algn="l" rtl="0">
              <a:spcBef>
                <a:spcPts val="0"/>
              </a:spcBef>
              <a:spcAft>
                <a:spcPts val="0"/>
              </a:spcAft>
              <a:buSzPts val="1100"/>
              <a:buChar char="●"/>
            </a:pPr>
            <a:r>
              <a:rPr lang="en" sz="1100"/>
              <a:t>narrative/informational text</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ctrTitle"/>
          </p:nvPr>
        </p:nvSpPr>
        <p:spPr>
          <a:xfrm>
            <a:off x="222250" y="131225"/>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100">
                <a:latin typeface="Arial"/>
                <a:ea typeface="Arial"/>
                <a:cs typeface="Arial"/>
                <a:sym typeface="Arial"/>
              </a:rPr>
              <a:t>Writing</a:t>
            </a:r>
            <a:endParaRPr sz="2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Write personal narrative using words and pictures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Write how-to and persuasive pieces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Form letters correctly</a:t>
            </a:r>
            <a:endParaRPr sz="1100">
              <a:latin typeface="Arial"/>
              <a:ea typeface="Arial"/>
              <a:cs typeface="Arial"/>
              <a:sym typeface="Arial"/>
            </a:endParaRPr>
          </a:p>
          <a:p>
            <a:pPr marL="457200" lvl="0" indent="0" algn="l" rtl="0">
              <a:spcBef>
                <a:spcPts val="0"/>
              </a:spcBef>
              <a:spcAft>
                <a:spcPts val="0"/>
              </a:spcAft>
              <a:buNone/>
            </a:pPr>
            <a:r>
              <a:rPr lang="en" sz="2100">
                <a:latin typeface="Arial"/>
                <a:ea typeface="Arial"/>
                <a:cs typeface="Arial"/>
                <a:sym typeface="Arial"/>
              </a:rPr>
              <a:t>                                              Math</a:t>
            </a:r>
            <a:endParaRPr sz="2100">
              <a:latin typeface="Arial"/>
              <a:ea typeface="Arial"/>
              <a:cs typeface="Arial"/>
              <a:sym typeface="Arial"/>
            </a:endParaRPr>
          </a:p>
          <a:p>
            <a:pPr marL="457200" lvl="0" indent="-300566" algn="l" rtl="0">
              <a:spcBef>
                <a:spcPts val="0"/>
              </a:spcBef>
              <a:spcAft>
                <a:spcPts val="0"/>
              </a:spcAft>
              <a:buSzPts val="1133"/>
              <a:buFont typeface="Arial"/>
              <a:buChar char="●"/>
            </a:pPr>
            <a:r>
              <a:rPr lang="en" sz="1133">
                <a:latin typeface="Arial"/>
                <a:ea typeface="Arial"/>
                <a:cs typeface="Arial"/>
                <a:sym typeface="Arial"/>
              </a:rPr>
              <a:t>Number sense</a:t>
            </a:r>
            <a:endParaRPr sz="1133">
              <a:latin typeface="Arial"/>
              <a:ea typeface="Arial"/>
              <a:cs typeface="Arial"/>
              <a:sym typeface="Arial"/>
            </a:endParaRPr>
          </a:p>
          <a:p>
            <a:pPr marL="457200" lvl="0" indent="-300566" algn="l" rtl="0">
              <a:spcBef>
                <a:spcPts val="0"/>
              </a:spcBef>
              <a:spcAft>
                <a:spcPts val="0"/>
              </a:spcAft>
              <a:buSzPts val="1133"/>
              <a:buFont typeface="Arial"/>
              <a:buChar char="●"/>
            </a:pPr>
            <a:r>
              <a:rPr lang="en" sz="1133">
                <a:latin typeface="Arial"/>
                <a:ea typeface="Arial"/>
                <a:cs typeface="Arial"/>
                <a:sym typeface="Arial"/>
              </a:rPr>
              <a:t>Patterns</a:t>
            </a:r>
            <a:endParaRPr sz="1133">
              <a:latin typeface="Arial"/>
              <a:ea typeface="Arial"/>
              <a:cs typeface="Arial"/>
              <a:sym typeface="Arial"/>
            </a:endParaRPr>
          </a:p>
          <a:p>
            <a:pPr marL="457200" lvl="0" indent="-300566" algn="l" rtl="0">
              <a:spcBef>
                <a:spcPts val="0"/>
              </a:spcBef>
              <a:spcAft>
                <a:spcPts val="0"/>
              </a:spcAft>
              <a:buSzPts val="1133"/>
              <a:buFont typeface="Arial"/>
              <a:buChar char="●"/>
            </a:pPr>
            <a:r>
              <a:rPr lang="en" sz="1133">
                <a:latin typeface="Arial"/>
                <a:ea typeface="Arial"/>
                <a:cs typeface="Arial"/>
                <a:sym typeface="Arial"/>
              </a:rPr>
              <a:t>Shapes</a:t>
            </a:r>
            <a:endParaRPr sz="1133">
              <a:latin typeface="Arial"/>
              <a:ea typeface="Arial"/>
              <a:cs typeface="Arial"/>
              <a:sym typeface="Arial"/>
            </a:endParaRPr>
          </a:p>
          <a:p>
            <a:pPr marL="457200" lvl="0" indent="-300566" algn="l" rtl="0">
              <a:spcBef>
                <a:spcPts val="0"/>
              </a:spcBef>
              <a:spcAft>
                <a:spcPts val="0"/>
              </a:spcAft>
              <a:buSzPts val="1133"/>
              <a:buFont typeface="Arial"/>
              <a:buChar char="●"/>
            </a:pPr>
            <a:r>
              <a:rPr lang="en" sz="1133">
                <a:latin typeface="Arial"/>
                <a:ea typeface="Arial"/>
                <a:cs typeface="Arial"/>
                <a:sym typeface="Arial"/>
              </a:rPr>
              <a:t>Read and write to 30</a:t>
            </a:r>
            <a:endParaRPr sz="1133">
              <a:latin typeface="Arial"/>
              <a:ea typeface="Arial"/>
              <a:cs typeface="Arial"/>
              <a:sym typeface="Arial"/>
            </a:endParaRPr>
          </a:p>
          <a:p>
            <a:pPr marL="457200" lvl="0" indent="-300566" algn="l" rtl="0">
              <a:spcBef>
                <a:spcPts val="0"/>
              </a:spcBef>
              <a:spcAft>
                <a:spcPts val="0"/>
              </a:spcAft>
              <a:buSzPts val="1133"/>
              <a:buFont typeface="Arial"/>
              <a:buChar char="●"/>
            </a:pPr>
            <a:r>
              <a:rPr lang="en" sz="1133">
                <a:latin typeface="Arial"/>
                <a:ea typeface="Arial"/>
                <a:cs typeface="Arial"/>
                <a:sym typeface="Arial"/>
              </a:rPr>
              <a:t>Solve simple +/-  problems</a:t>
            </a:r>
            <a:endParaRPr sz="1133">
              <a:latin typeface="Arial"/>
              <a:ea typeface="Arial"/>
              <a:cs typeface="Arial"/>
              <a:sym typeface="Arial"/>
            </a:endParaRPr>
          </a:p>
          <a:p>
            <a:pPr marL="457200" lvl="0" indent="-300566" algn="l" rtl="0">
              <a:spcBef>
                <a:spcPts val="0"/>
              </a:spcBef>
              <a:spcAft>
                <a:spcPts val="0"/>
              </a:spcAft>
              <a:buSzPts val="1133"/>
              <a:buFont typeface="Arial"/>
              <a:buChar char="●"/>
            </a:pPr>
            <a:r>
              <a:rPr lang="en" sz="1133">
                <a:latin typeface="Arial"/>
                <a:ea typeface="Arial"/>
                <a:cs typeface="Arial"/>
                <a:sym typeface="Arial"/>
              </a:rPr>
              <a:t>Count to 100</a:t>
            </a:r>
            <a:endParaRPr sz="1133">
              <a:latin typeface="Arial"/>
              <a:ea typeface="Arial"/>
              <a:cs typeface="Arial"/>
              <a:sym typeface="Arial"/>
            </a:endParaRPr>
          </a:p>
        </p:txBody>
      </p:sp>
      <p:sp>
        <p:nvSpPr>
          <p:cNvPr id="137" name="Google Shape;137;p25"/>
          <p:cNvSpPr txBox="1">
            <a:spLocks noGrp="1"/>
          </p:cNvSpPr>
          <p:nvPr>
            <p:ph type="subTitle" idx="1"/>
          </p:nvPr>
        </p:nvSpPr>
        <p:spPr>
          <a:xfrm>
            <a:off x="311700" y="2035025"/>
            <a:ext cx="8520600" cy="256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Science</a:t>
            </a:r>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Building a sense of wonder in the works around us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Force and motions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Weather</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Plants and animals</a:t>
            </a:r>
            <a:endParaRPr sz="1100">
              <a:latin typeface="Arial"/>
              <a:ea typeface="Arial"/>
              <a:cs typeface="Arial"/>
              <a:sym typeface="Arial"/>
            </a:endParaRPr>
          </a:p>
          <a:p>
            <a:pPr marL="457200" lvl="0" indent="0" algn="ctr" rtl="0">
              <a:spcBef>
                <a:spcPts val="0"/>
              </a:spcBef>
              <a:spcAft>
                <a:spcPts val="0"/>
              </a:spcAft>
              <a:buNone/>
            </a:pPr>
            <a:r>
              <a:rPr lang="en">
                <a:latin typeface="Arial"/>
                <a:ea typeface="Arial"/>
                <a:cs typeface="Arial"/>
                <a:sym typeface="Arial"/>
              </a:rPr>
              <a:t>Social Studies</a:t>
            </a:r>
            <a:endParaRPr>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Navigating our school</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Working as a team</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a:latin typeface="Arial"/>
                <a:ea typeface="Arial"/>
                <a:cs typeface="Arial"/>
                <a:sym typeface="Arial"/>
              </a:rPr>
              <a:t>My place in time</a:t>
            </a:r>
            <a:endParaRPr sz="1100">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ctrTitle"/>
          </p:nvPr>
        </p:nvSpPr>
        <p:spPr>
          <a:xfrm>
            <a:off x="311700" y="392150"/>
            <a:ext cx="8520600" cy="42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Arial"/>
                <a:ea typeface="Arial"/>
                <a:cs typeface="Arial"/>
                <a:sym typeface="Arial"/>
              </a:rPr>
              <a:t>Teaching Modes</a:t>
            </a:r>
            <a:endParaRPr sz="6600">
              <a:latin typeface="Arial"/>
              <a:ea typeface="Arial"/>
              <a:cs typeface="Arial"/>
              <a:sym typeface="Arial"/>
            </a:endParaRPr>
          </a:p>
          <a:p>
            <a:pPr marL="0" lvl="0" indent="0" algn="ctr" rtl="0">
              <a:spcBef>
                <a:spcPts val="0"/>
              </a:spcBef>
              <a:spcAft>
                <a:spcPts val="0"/>
              </a:spcAft>
              <a:buNone/>
            </a:pPr>
            <a:r>
              <a:rPr lang="en" sz="1700"/>
              <a:t>Differentiation </a:t>
            </a:r>
            <a:endParaRPr sz="1700"/>
          </a:p>
          <a:p>
            <a:pPr marL="0" lvl="0" indent="0" algn="ctr" rtl="0">
              <a:spcBef>
                <a:spcPts val="0"/>
              </a:spcBef>
              <a:spcAft>
                <a:spcPts val="0"/>
              </a:spcAft>
              <a:buNone/>
            </a:pPr>
            <a:r>
              <a:rPr lang="en" sz="1700"/>
              <a:t>Targeted skill work based on assessments and needs</a:t>
            </a:r>
            <a:endParaRPr sz="1700"/>
          </a:p>
          <a:p>
            <a:pPr marL="0" lvl="0" indent="0" algn="ctr" rtl="0">
              <a:spcBef>
                <a:spcPts val="0"/>
              </a:spcBef>
              <a:spcAft>
                <a:spcPts val="0"/>
              </a:spcAft>
              <a:buNone/>
            </a:pPr>
            <a:r>
              <a:rPr lang="en" sz="6600">
                <a:latin typeface="Arial"/>
                <a:ea typeface="Arial"/>
                <a:cs typeface="Arial"/>
                <a:sym typeface="Arial"/>
              </a:rPr>
              <a:t>PLAY</a:t>
            </a:r>
            <a:endParaRPr sz="6600">
              <a:latin typeface="Arial"/>
              <a:ea typeface="Arial"/>
              <a:cs typeface="Arial"/>
              <a:sym typeface="Arial"/>
            </a:endParaRPr>
          </a:p>
          <a:p>
            <a:pPr marL="0" lvl="0" indent="0" algn="ctr" rtl="0">
              <a:spcBef>
                <a:spcPts val="0"/>
              </a:spcBef>
              <a:spcAft>
                <a:spcPts val="0"/>
              </a:spcAft>
              <a:buNone/>
            </a:pPr>
            <a:r>
              <a:rPr lang="en" sz="1800" b="0"/>
              <a:t>Shapes the brain, fosters empathy, adaptability, complex thinking and emotional regulation</a:t>
            </a:r>
            <a:endParaRPr sz="1800" b="0"/>
          </a:p>
          <a:p>
            <a:pPr marL="0" lvl="0" indent="0" algn="ctr" rtl="0">
              <a:spcBef>
                <a:spcPts val="0"/>
              </a:spcBef>
              <a:spcAft>
                <a:spcPts val="0"/>
              </a:spcAft>
              <a:buNone/>
            </a:pPr>
            <a:endParaRPr sz="1600"/>
          </a:p>
          <a:p>
            <a:pPr marL="0" lvl="0" indent="0" algn="ctr" rtl="0">
              <a:spcBef>
                <a:spcPts val="0"/>
              </a:spcBef>
              <a:spcAft>
                <a:spcPts val="0"/>
              </a:spcAft>
              <a:buNone/>
            </a:pPr>
            <a:r>
              <a:rPr lang="en" sz="1600"/>
              <a:t>Fantasy/ imagination</a:t>
            </a:r>
            <a:endParaRPr sz="1600"/>
          </a:p>
          <a:p>
            <a:pPr marL="0" lvl="0" indent="0" algn="ctr" rtl="0">
              <a:spcBef>
                <a:spcPts val="0"/>
              </a:spcBef>
              <a:spcAft>
                <a:spcPts val="0"/>
              </a:spcAft>
              <a:buNone/>
            </a:pPr>
            <a:r>
              <a:rPr lang="en" sz="1600"/>
              <a:t>Constructive</a:t>
            </a:r>
            <a:endParaRPr sz="1600"/>
          </a:p>
          <a:p>
            <a:pPr marL="0" lvl="0" indent="0" algn="ctr" rtl="0">
              <a:spcBef>
                <a:spcPts val="0"/>
              </a:spcBef>
              <a:spcAft>
                <a:spcPts val="0"/>
              </a:spcAft>
              <a:buNone/>
            </a:pPr>
            <a:r>
              <a:rPr lang="en" sz="1600"/>
              <a:t>Rule based games</a:t>
            </a:r>
            <a:endParaRPr sz="1600"/>
          </a:p>
          <a:p>
            <a:pPr marL="0" lvl="0" indent="0" algn="ctr" rtl="0">
              <a:spcBef>
                <a:spcPts val="0"/>
              </a:spcBef>
              <a:spcAft>
                <a:spcPts val="0"/>
              </a:spcAft>
              <a:buNone/>
            </a:pPr>
            <a:r>
              <a:rPr lang="en" sz="1600"/>
              <a:t>Rough and Tumble</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ctrTitle"/>
          </p:nvPr>
        </p:nvSpPr>
        <p:spPr>
          <a:xfrm>
            <a:off x="311700" y="82000"/>
            <a:ext cx="8520600" cy="380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Arial"/>
                <a:ea typeface="Arial"/>
                <a:cs typeface="Arial"/>
                <a:sym typeface="Arial"/>
              </a:rPr>
              <a:t>Growth Mindset</a:t>
            </a:r>
            <a:endParaRPr sz="40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Flexibility</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Persistence</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Empathy</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Resilience</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Optimism</a:t>
            </a:r>
            <a:endParaRPr sz="1500">
              <a:latin typeface="Arial"/>
              <a:ea typeface="Arial"/>
              <a:cs typeface="Arial"/>
              <a:sym typeface="Arial"/>
            </a:endParaRPr>
          </a:p>
          <a:p>
            <a:pPr marL="0" lvl="0" indent="0" algn="ctr" rtl="0">
              <a:spcBef>
                <a:spcPts val="0"/>
              </a:spcBef>
              <a:spcAft>
                <a:spcPts val="0"/>
              </a:spcAft>
              <a:buNone/>
            </a:pPr>
            <a:r>
              <a:rPr lang="en" sz="3500">
                <a:latin typeface="Arial"/>
                <a:ea typeface="Arial"/>
                <a:cs typeface="Arial"/>
                <a:sym typeface="Arial"/>
              </a:rPr>
              <a:t>Mindfulness</a:t>
            </a:r>
            <a:endParaRPr sz="3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Self-awareness</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Self-regulation</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Empathy</a:t>
            </a: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 sz="1500">
                <a:latin typeface="Arial"/>
                <a:ea typeface="Arial"/>
                <a:cs typeface="Arial"/>
                <a:sym typeface="Arial"/>
              </a:rPr>
              <a:t>Problem solving</a:t>
            </a:r>
            <a:endParaRPr sz="1500">
              <a:latin typeface="Arial"/>
              <a:ea typeface="Arial"/>
              <a:cs typeface="Arial"/>
              <a:sym typeface="Arial"/>
            </a:endParaRPr>
          </a:p>
          <a:p>
            <a:pPr marL="0" lvl="0" indent="0" algn="ctr" rtl="0">
              <a:spcBef>
                <a:spcPts val="0"/>
              </a:spcBef>
              <a:spcAft>
                <a:spcPts val="0"/>
              </a:spcAft>
              <a:buNone/>
            </a:pPr>
            <a:endParaRPr sz="15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First Day of School</a:t>
            </a:r>
            <a:endParaRPr/>
          </a:p>
          <a:p>
            <a:pPr marL="0" lvl="0" indent="0" algn="ctr" rtl="0">
              <a:spcBef>
                <a:spcPts val="0"/>
              </a:spcBef>
              <a:spcAft>
                <a:spcPts val="0"/>
              </a:spcAft>
              <a:buNone/>
            </a:pPr>
            <a:r>
              <a:rPr lang="en" sz="1400">
                <a:latin typeface="Comic Sans MS"/>
                <a:ea typeface="Comic Sans MS"/>
                <a:cs typeface="Comic Sans MS"/>
                <a:sym typeface="Comic Sans MS"/>
              </a:rPr>
              <a:t>We begin the year on Monday, August 29, 2022.  Both August 29 and August 30 will be half days of school for TK and K only. Dismissal for those days will be at 11:20 am. The afternoons of these days will be used for assessments by appointment. At that time, the teachers will be meeting with the children in small groups to assess their beginning skills. The Speech Pathologist and Occupational Therapist will also play some games with the children to assess their skills.</a:t>
            </a:r>
            <a:endParaRPr sz="1400">
              <a:latin typeface="Comic Sans MS"/>
              <a:ea typeface="Comic Sans MS"/>
              <a:cs typeface="Comic Sans MS"/>
              <a:sym typeface="Comic Sans MS"/>
            </a:endParaRPr>
          </a:p>
        </p:txBody>
      </p:sp>
      <p:sp>
        <p:nvSpPr>
          <p:cNvPr id="153" name="Google Shape;153;p28"/>
          <p:cNvSpPr txBox="1">
            <a:spLocks noGrp="1"/>
          </p:cNvSpPr>
          <p:nvPr>
            <p:ph type="subTitle" idx="1"/>
          </p:nvPr>
        </p:nvSpPr>
        <p:spPr>
          <a:xfrm>
            <a:off x="585525" y="3927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500">
              <a:latin typeface="Comic Sans MS"/>
              <a:ea typeface="Comic Sans MS"/>
              <a:cs typeface="Comic Sans MS"/>
              <a:sym typeface="Comic Sans MS"/>
            </a:endParaRPr>
          </a:p>
        </p:txBody>
      </p:sp>
      <p:pic>
        <p:nvPicPr>
          <p:cNvPr id="154" name="Google Shape;154;p28"/>
          <p:cNvPicPr preferRelativeResize="0"/>
          <p:nvPr/>
        </p:nvPicPr>
        <p:blipFill>
          <a:blip r:embed="rId3">
            <a:alphaModFix/>
          </a:blip>
          <a:stretch>
            <a:fillRect/>
          </a:stretch>
        </p:blipFill>
        <p:spPr>
          <a:xfrm>
            <a:off x="2525525" y="3161950"/>
            <a:ext cx="3904751" cy="1981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ctrTitle"/>
          </p:nvPr>
        </p:nvSpPr>
        <p:spPr>
          <a:xfrm>
            <a:off x="349625" y="73475"/>
            <a:ext cx="8520600" cy="302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Childcare</a:t>
            </a:r>
            <a:endParaRPr/>
          </a:p>
          <a:p>
            <a:pPr marL="0" lvl="0" indent="0" algn="ctr" rtl="0">
              <a:spcBef>
                <a:spcPts val="0"/>
              </a:spcBef>
              <a:spcAft>
                <a:spcPts val="0"/>
              </a:spcAft>
              <a:buNone/>
            </a:pPr>
            <a:r>
              <a:rPr lang="en" sz="1400">
                <a:latin typeface="Comic Sans MS"/>
                <a:ea typeface="Comic Sans MS"/>
                <a:cs typeface="Comic Sans MS"/>
                <a:sym typeface="Comic Sans MS"/>
              </a:rPr>
              <a:t> The HW Rec Center provides before school care and also after school latchkey. </a:t>
            </a:r>
            <a:endParaRPr sz="1400">
              <a:latin typeface="Comic Sans MS"/>
              <a:ea typeface="Comic Sans MS"/>
              <a:cs typeface="Comic Sans MS"/>
              <a:sym typeface="Comic Sans MS"/>
            </a:endParaRPr>
          </a:p>
        </p:txBody>
      </p:sp>
      <p:pic>
        <p:nvPicPr>
          <p:cNvPr id="160" name="Google Shape;160;p29"/>
          <p:cNvPicPr preferRelativeResize="0"/>
          <p:nvPr/>
        </p:nvPicPr>
        <p:blipFill>
          <a:blip r:embed="rId3">
            <a:alphaModFix/>
          </a:blip>
          <a:stretch>
            <a:fillRect/>
          </a:stretch>
        </p:blipFill>
        <p:spPr>
          <a:xfrm>
            <a:off x="6910501" y="3259773"/>
            <a:ext cx="1883726" cy="1883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ctrTitle"/>
          </p:nvPr>
        </p:nvSpPr>
        <p:spPr>
          <a:xfrm>
            <a:off x="311700" y="21010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Curriculum Nights</a:t>
            </a:r>
            <a:endParaRPr/>
          </a:p>
          <a:p>
            <a:pPr marL="0" lvl="0" indent="0" algn="ctr" rtl="0">
              <a:spcBef>
                <a:spcPts val="0"/>
              </a:spcBef>
              <a:spcAft>
                <a:spcPts val="0"/>
              </a:spcAft>
              <a:buNone/>
            </a:pPr>
            <a:r>
              <a:rPr lang="en"/>
              <a:t>In person</a:t>
            </a:r>
            <a:endParaRPr/>
          </a:p>
        </p:txBody>
      </p:sp>
      <p:sp>
        <p:nvSpPr>
          <p:cNvPr id="166" name="Google Shape;166;p30"/>
          <p:cNvSpPr txBox="1">
            <a:spLocks noGrp="1"/>
          </p:cNvSpPr>
          <p:nvPr>
            <p:ph type="subTitle" idx="1"/>
          </p:nvPr>
        </p:nvSpPr>
        <p:spPr>
          <a:xfrm>
            <a:off x="311700" y="3492775"/>
            <a:ext cx="8520600" cy="14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omic Sans MS"/>
                <a:ea typeface="Comic Sans MS"/>
                <a:cs typeface="Comic Sans MS"/>
                <a:sym typeface="Comic Sans MS"/>
              </a:rPr>
              <a:t>We are planning to have in person curriculum night in June for Kindergarten and in August for TK.  </a:t>
            </a:r>
            <a:endParaRPr sz="1800">
              <a:latin typeface="Comic Sans MS"/>
              <a:ea typeface="Comic Sans MS"/>
              <a:cs typeface="Comic Sans MS"/>
              <a:sym typeface="Comic Sans MS"/>
            </a:endParaRPr>
          </a:p>
          <a:p>
            <a:pPr marL="0" lvl="0" indent="0" algn="ctr" rtl="0">
              <a:spcBef>
                <a:spcPts val="0"/>
              </a:spcBef>
              <a:spcAft>
                <a:spcPts val="0"/>
              </a:spcAft>
              <a:buNone/>
            </a:pPr>
            <a:r>
              <a:rPr lang="en" sz="1800">
                <a:latin typeface="Comic Sans MS"/>
                <a:ea typeface="Comic Sans MS"/>
                <a:cs typeface="Comic Sans MS"/>
                <a:sym typeface="Comic Sans MS"/>
              </a:rPr>
              <a:t>The K curriculum night is Thursday, June 23rd at 6:00 pm. </a:t>
            </a:r>
            <a:endParaRPr sz="1800">
              <a:latin typeface="Comic Sans MS"/>
              <a:ea typeface="Comic Sans MS"/>
              <a:cs typeface="Comic Sans MS"/>
              <a:sym typeface="Comic Sans MS"/>
            </a:endParaRPr>
          </a:p>
          <a:p>
            <a:pPr marL="0" lvl="0" indent="0" algn="ctr" rtl="0">
              <a:spcBef>
                <a:spcPts val="0"/>
              </a:spcBef>
              <a:spcAft>
                <a:spcPts val="0"/>
              </a:spcAft>
              <a:buNone/>
            </a:pPr>
            <a:r>
              <a:rPr lang="en" sz="1800">
                <a:latin typeface="Comic Sans MS"/>
                <a:ea typeface="Comic Sans MS"/>
                <a:cs typeface="Comic Sans MS"/>
                <a:sym typeface="Comic Sans MS"/>
              </a:rPr>
              <a:t> The TK curriculum night will be Thursday, August 25th at 6:00 pm.</a:t>
            </a:r>
            <a:endParaRPr sz="1800">
              <a:latin typeface="Comic Sans MS"/>
              <a:ea typeface="Comic Sans MS"/>
              <a:cs typeface="Comic Sans MS"/>
              <a:sym typeface="Comic Sans MS"/>
            </a:endParaRPr>
          </a:p>
        </p:txBody>
      </p:sp>
      <p:sp>
        <p:nvSpPr>
          <p:cNvPr id="167" name="Google Shape;167;p30"/>
          <p:cNvSpPr txBox="1"/>
          <p:nvPr/>
        </p:nvSpPr>
        <p:spPr>
          <a:xfrm>
            <a:off x="-47800" y="5232024"/>
            <a:ext cx="30000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https://vm.tiktok.com/ZTdpgh371/l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ctrTitle"/>
          </p:nvPr>
        </p:nvSpPr>
        <p:spPr>
          <a:xfrm>
            <a:off x="311700" y="409575"/>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Picture day</a:t>
            </a:r>
            <a:endParaRPr/>
          </a:p>
        </p:txBody>
      </p:sp>
      <p:sp>
        <p:nvSpPr>
          <p:cNvPr id="173" name="Google Shape;173;p31"/>
          <p:cNvSpPr txBox="1">
            <a:spLocks noGrp="1"/>
          </p:cNvSpPr>
          <p:nvPr>
            <p:ph type="subTitle" idx="1"/>
          </p:nvPr>
        </p:nvSpPr>
        <p:spPr>
          <a:xfrm>
            <a:off x="311700" y="3492775"/>
            <a:ext cx="8520600" cy="148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Our picture day will be on </a:t>
            </a: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Wednesday,September 7, 2022</a:t>
            </a: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At this time your child’s lunch card/library card will be made as well as school photos.</a:t>
            </a:r>
            <a:endParaRPr>
              <a:latin typeface="Comic Sans MS"/>
              <a:ea typeface="Comic Sans MS"/>
              <a:cs typeface="Comic Sans MS"/>
              <a:sym typeface="Comic Sans MS"/>
            </a:endParaRPr>
          </a:p>
        </p:txBody>
      </p:sp>
      <p:pic>
        <p:nvPicPr>
          <p:cNvPr id="174" name="Google Shape;174;p31"/>
          <p:cNvPicPr preferRelativeResize="0"/>
          <p:nvPr/>
        </p:nvPicPr>
        <p:blipFill>
          <a:blip r:embed="rId3">
            <a:alphaModFix/>
          </a:blip>
          <a:stretch>
            <a:fillRect/>
          </a:stretch>
        </p:blipFill>
        <p:spPr>
          <a:xfrm>
            <a:off x="682275" y="409575"/>
            <a:ext cx="2490150" cy="2690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45930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              Welcome to 2022-2023 School Year</a:t>
            </a:r>
            <a:endParaRPr/>
          </a:p>
          <a:p>
            <a:pPr marL="0" lvl="0" indent="0" algn="l" rtl="0">
              <a:spcBef>
                <a:spcPts val="0"/>
              </a:spcBef>
              <a:spcAft>
                <a:spcPts val="0"/>
              </a:spcAft>
              <a:buNone/>
            </a:pPr>
            <a:endParaRPr/>
          </a:p>
          <a:p>
            <a:pPr marL="0" lvl="0" indent="0" algn="ctr" rtl="0">
              <a:spcBef>
                <a:spcPts val="0"/>
              </a:spcBef>
              <a:spcAft>
                <a:spcPts val="0"/>
              </a:spcAft>
              <a:buNone/>
            </a:pPr>
            <a:r>
              <a:rPr lang="en" sz="3000" b="0">
                <a:solidFill>
                  <a:srgbClr val="000000"/>
                </a:solidFill>
                <a:latin typeface="Comic Sans MS"/>
                <a:ea typeface="Comic Sans MS"/>
                <a:cs typeface="Comic Sans MS"/>
                <a:sym typeface="Comic Sans MS"/>
              </a:rPr>
              <a:t>The information included in this powerpoint is subject to change due to changing regulations </a:t>
            </a:r>
            <a:endParaRPr sz="3000" b="0">
              <a:solidFill>
                <a:srgbClr val="000000"/>
              </a:solidFill>
              <a:latin typeface="Comic Sans MS"/>
              <a:ea typeface="Comic Sans MS"/>
              <a:cs typeface="Comic Sans MS"/>
              <a:sym typeface="Comic Sans MS"/>
            </a:endParaRPr>
          </a:p>
          <a:p>
            <a:pPr marL="0" lvl="0" indent="0" algn="ctr" rtl="0">
              <a:spcBef>
                <a:spcPts val="0"/>
              </a:spcBef>
              <a:spcAft>
                <a:spcPts val="0"/>
              </a:spcAft>
              <a:buNone/>
            </a:pPr>
            <a:r>
              <a:rPr lang="en" sz="3000" b="0">
                <a:solidFill>
                  <a:srgbClr val="000000"/>
                </a:solidFill>
                <a:latin typeface="Comic Sans MS"/>
                <a:ea typeface="Comic Sans MS"/>
                <a:cs typeface="Comic Sans MS"/>
                <a:sym typeface="Comic Sans MS"/>
              </a:rPr>
              <a:t>from the CDC and </a:t>
            </a:r>
            <a:endParaRPr sz="3000" b="0">
              <a:solidFill>
                <a:srgbClr val="000000"/>
              </a:solidFill>
              <a:latin typeface="Comic Sans MS"/>
              <a:ea typeface="Comic Sans MS"/>
              <a:cs typeface="Comic Sans MS"/>
              <a:sym typeface="Comic Sans MS"/>
            </a:endParaRPr>
          </a:p>
          <a:p>
            <a:pPr marL="0" lvl="0" indent="0" algn="ctr" rtl="0">
              <a:spcBef>
                <a:spcPts val="0"/>
              </a:spcBef>
              <a:spcAft>
                <a:spcPts val="0"/>
              </a:spcAft>
              <a:buNone/>
            </a:pPr>
            <a:r>
              <a:rPr lang="en" sz="3000" b="0">
                <a:solidFill>
                  <a:srgbClr val="000000"/>
                </a:solidFill>
                <a:latin typeface="Comic Sans MS"/>
                <a:ea typeface="Comic Sans MS"/>
                <a:cs typeface="Comic Sans MS"/>
                <a:sym typeface="Comic Sans MS"/>
              </a:rPr>
              <a:t>the State of Michigan.</a:t>
            </a:r>
            <a:endParaRPr sz="3000" b="0">
              <a:solidFill>
                <a:srgbClr val="000000"/>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ctrTitle"/>
          </p:nvPr>
        </p:nvSpPr>
        <p:spPr>
          <a:xfrm>
            <a:off x="215825" y="359550"/>
            <a:ext cx="8520600" cy="28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Allergies</a:t>
            </a:r>
            <a:endParaRPr/>
          </a:p>
          <a:p>
            <a:pPr marL="0" lvl="0" indent="0" algn="ctr" rtl="0">
              <a:spcBef>
                <a:spcPts val="0"/>
              </a:spcBef>
              <a:spcAft>
                <a:spcPts val="0"/>
              </a:spcAft>
              <a:buNone/>
            </a:pPr>
            <a:endParaRPr sz="1600">
              <a:latin typeface="Comic Sans MS"/>
              <a:ea typeface="Comic Sans MS"/>
              <a:cs typeface="Comic Sans MS"/>
              <a:sym typeface="Comic Sans MS"/>
            </a:endParaRPr>
          </a:p>
        </p:txBody>
      </p:sp>
      <p:sp>
        <p:nvSpPr>
          <p:cNvPr id="180" name="Google Shape;180;p32"/>
          <p:cNvSpPr txBox="1">
            <a:spLocks noGrp="1"/>
          </p:cNvSpPr>
          <p:nvPr>
            <p:ph type="subTitle" idx="1"/>
          </p:nvPr>
        </p:nvSpPr>
        <p:spPr>
          <a:xfrm>
            <a:off x="344225" y="3404475"/>
            <a:ext cx="8520600" cy="18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Comic Sans MS"/>
                <a:ea typeface="Comic Sans MS"/>
                <a:cs typeface="Comic Sans MS"/>
                <a:sym typeface="Comic Sans MS"/>
              </a:rPr>
              <a:t>If your child has any allergies that require an EpiPen or medical attention please contact the Burton Office for medical forms and/or more information about our procedures. Burton is a Nut Sensitive building.  No food items brought into the building can contain nuts or manufactured in a facility that may have traces of nuts.</a:t>
            </a:r>
            <a:endParaRPr sz="1600">
              <a:latin typeface="Comic Sans MS"/>
              <a:ea typeface="Comic Sans MS"/>
              <a:cs typeface="Comic Sans MS"/>
              <a:sym typeface="Comic Sans MS"/>
            </a:endParaRPr>
          </a:p>
          <a:p>
            <a:pPr marL="0" lvl="0" indent="0" algn="ctr" rtl="0">
              <a:spcBef>
                <a:spcPts val="0"/>
              </a:spcBef>
              <a:spcAft>
                <a:spcPts val="0"/>
              </a:spcAft>
              <a:buNone/>
            </a:pPr>
            <a:endParaRPr/>
          </a:p>
        </p:txBody>
      </p:sp>
      <p:pic>
        <p:nvPicPr>
          <p:cNvPr id="181" name="Google Shape;181;p32"/>
          <p:cNvPicPr preferRelativeResize="0"/>
          <p:nvPr/>
        </p:nvPicPr>
        <p:blipFill>
          <a:blip r:embed="rId3">
            <a:alphaModFix/>
          </a:blip>
          <a:stretch>
            <a:fillRect/>
          </a:stretch>
        </p:blipFill>
        <p:spPr>
          <a:xfrm>
            <a:off x="432525" y="512625"/>
            <a:ext cx="2725199" cy="2812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ctrTitle"/>
          </p:nvPr>
        </p:nvSpPr>
        <p:spPr>
          <a:xfrm>
            <a:off x="-30350" y="98625"/>
            <a:ext cx="9063000" cy="273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Links for information needed for the </a:t>
            </a:r>
            <a:endParaRPr sz="4000"/>
          </a:p>
          <a:p>
            <a:pPr marL="0" lvl="0" indent="0" algn="ctr" rtl="0">
              <a:spcBef>
                <a:spcPts val="0"/>
              </a:spcBef>
              <a:spcAft>
                <a:spcPts val="0"/>
              </a:spcAft>
              <a:buNone/>
            </a:pPr>
            <a:r>
              <a:rPr lang="en" sz="4000"/>
              <a:t>first day of school</a:t>
            </a:r>
            <a:endParaRPr sz="4000"/>
          </a:p>
          <a:p>
            <a:pPr marL="0" lvl="0" indent="0" algn="ctr" rtl="0">
              <a:spcBef>
                <a:spcPts val="0"/>
              </a:spcBef>
              <a:spcAft>
                <a:spcPts val="0"/>
              </a:spcAft>
              <a:buNone/>
            </a:pPr>
            <a:r>
              <a:rPr lang="en" sz="1700">
                <a:latin typeface="Comic Sans MS"/>
                <a:ea typeface="Comic Sans MS"/>
                <a:cs typeface="Comic Sans MS"/>
                <a:sym typeface="Comic Sans MS"/>
              </a:rPr>
              <a:t>Vision</a:t>
            </a:r>
            <a:r>
              <a:rPr lang="en" sz="1800">
                <a:latin typeface="Comic Sans MS"/>
                <a:ea typeface="Comic Sans MS"/>
                <a:cs typeface="Comic Sans MS"/>
                <a:sym typeface="Comic Sans MS"/>
              </a:rPr>
              <a:t>:</a:t>
            </a:r>
            <a:r>
              <a:rPr lang="en" sz="1100" b="0">
                <a:solidFill>
                  <a:srgbClr val="222222"/>
                </a:solidFill>
                <a:highlight>
                  <a:srgbClr val="FFFFFF"/>
                </a:highlight>
                <a:latin typeface="Comic Sans MS"/>
                <a:ea typeface="Comic Sans MS"/>
                <a:cs typeface="Comic Sans MS"/>
                <a:sym typeface="Comic Sans MS"/>
              </a:rPr>
              <a:t> </a:t>
            </a:r>
            <a:r>
              <a:rPr lang="en" sz="1400">
                <a:latin typeface="Comic Sans MS"/>
                <a:ea typeface="Comic Sans MS"/>
                <a:cs typeface="Comic Sans MS"/>
                <a:sym typeface="Comic Sans MS"/>
              </a:rPr>
              <a:t>Michigan Law (Public Health Code, Act 368, and Michigan School</a:t>
            </a:r>
            <a:endParaRPr sz="1400">
              <a:latin typeface="Comic Sans MS"/>
              <a:ea typeface="Comic Sans MS"/>
              <a:cs typeface="Comic Sans MS"/>
              <a:sym typeface="Comic Sans MS"/>
            </a:endParaRPr>
          </a:p>
          <a:p>
            <a:pPr marL="0" lvl="0" indent="0" algn="ctr" rtl="0">
              <a:spcBef>
                <a:spcPts val="0"/>
              </a:spcBef>
              <a:spcAft>
                <a:spcPts val="0"/>
              </a:spcAft>
              <a:buNone/>
            </a:pPr>
            <a:r>
              <a:rPr lang="en" sz="1400">
                <a:latin typeface="Comic Sans MS"/>
                <a:ea typeface="Comic Sans MS"/>
                <a:cs typeface="Comic Sans MS"/>
                <a:sym typeface="Comic Sans MS"/>
              </a:rPr>
              <a:t>Code, Act 291) requires a vision screening for kindergarten entrance.</a:t>
            </a:r>
            <a:endParaRPr sz="1400">
              <a:latin typeface="Comic Sans MS"/>
              <a:ea typeface="Comic Sans MS"/>
              <a:cs typeface="Comic Sans MS"/>
              <a:sym typeface="Comic Sans MS"/>
            </a:endParaRPr>
          </a:p>
          <a:p>
            <a:pPr marL="0" lvl="0" indent="0" algn="ctr" rtl="0">
              <a:spcBef>
                <a:spcPts val="0"/>
              </a:spcBef>
              <a:spcAft>
                <a:spcPts val="0"/>
              </a:spcAft>
              <a:buNone/>
            </a:pPr>
            <a:r>
              <a:rPr lang="en" sz="1400">
                <a:latin typeface="Comic Sans MS"/>
                <a:ea typeface="Comic Sans MS"/>
                <a:cs typeface="Comic Sans MS"/>
                <a:sym typeface="Comic Sans MS"/>
              </a:rPr>
              <a:t>Vision screening done in preschool, by a health department technician or doctor’s office. </a:t>
            </a:r>
            <a:endParaRPr sz="1400">
              <a:latin typeface="Comic Sans MS"/>
              <a:ea typeface="Comic Sans MS"/>
              <a:cs typeface="Comic Sans MS"/>
              <a:sym typeface="Comic Sans MS"/>
            </a:endParaRPr>
          </a:p>
          <a:p>
            <a:pPr marL="0" lvl="0" indent="0" algn="ctr" rtl="0">
              <a:spcBef>
                <a:spcPts val="0"/>
              </a:spcBef>
              <a:spcAft>
                <a:spcPts val="0"/>
              </a:spcAft>
              <a:buNone/>
            </a:pPr>
            <a:r>
              <a:rPr lang="en" sz="1400">
                <a:latin typeface="Comic Sans MS"/>
                <a:ea typeface="Comic Sans MS"/>
                <a:cs typeface="Comic Sans MS"/>
                <a:sym typeface="Comic Sans MS"/>
              </a:rPr>
              <a:t>Oakland County Health Division offers free vision screening for</a:t>
            </a:r>
            <a:endParaRPr sz="1400">
              <a:latin typeface="Comic Sans MS"/>
              <a:ea typeface="Comic Sans MS"/>
              <a:cs typeface="Comic Sans MS"/>
              <a:sym typeface="Comic Sans MS"/>
            </a:endParaRPr>
          </a:p>
          <a:p>
            <a:pPr marL="0" lvl="0" indent="0" algn="ctr" rtl="0">
              <a:spcBef>
                <a:spcPts val="0"/>
              </a:spcBef>
              <a:spcAft>
                <a:spcPts val="0"/>
              </a:spcAft>
              <a:buNone/>
            </a:pPr>
            <a:r>
              <a:rPr lang="en" sz="1400">
                <a:latin typeface="Comic Sans MS"/>
                <a:ea typeface="Comic Sans MS"/>
                <a:cs typeface="Comic Sans MS"/>
                <a:sym typeface="Comic Sans MS"/>
              </a:rPr>
              <a:t>County residents. More information can be found here</a:t>
            </a:r>
            <a:r>
              <a:rPr lang="en" sz="1100">
                <a:solidFill>
                  <a:srgbClr val="222222"/>
                </a:solidFill>
                <a:highlight>
                  <a:srgbClr val="FFFFFF"/>
                </a:highlight>
                <a:latin typeface="Comic Sans MS"/>
                <a:ea typeface="Comic Sans MS"/>
                <a:cs typeface="Comic Sans MS"/>
                <a:sym typeface="Comic Sans MS"/>
              </a:rPr>
              <a:t>:  </a:t>
            </a:r>
            <a:r>
              <a:rPr lang="en" sz="1100" b="0" u="sng">
                <a:solidFill>
                  <a:srgbClr val="1155CC"/>
                </a:solidFill>
                <a:highlight>
                  <a:srgbClr val="FFFFFF"/>
                </a:highlight>
                <a:latin typeface="Comic Sans MS"/>
                <a:ea typeface="Comic Sans MS"/>
                <a:cs typeface="Comic Sans MS"/>
                <a:sym typeface="Comic Sans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https://www.oakgov.com/health/services/Pages/Vision-Testing.aspx</a:t>
            </a:r>
            <a:r>
              <a:rPr lang="en" sz="1100" b="0">
                <a:solidFill>
                  <a:srgbClr val="222222"/>
                </a:solidFill>
                <a:highlight>
                  <a:srgbClr val="FFFFFF"/>
                </a:highlight>
                <a:latin typeface="Comic Sans MS"/>
                <a:ea typeface="Comic Sans MS"/>
                <a:cs typeface="Comic Sans MS"/>
                <a:sym typeface="Comic Sans MS"/>
              </a:rPr>
              <a:t>  </a:t>
            </a:r>
            <a:endParaRPr sz="4100">
              <a:latin typeface="Comic Sans MS"/>
              <a:ea typeface="Comic Sans MS"/>
              <a:cs typeface="Comic Sans MS"/>
              <a:sym typeface="Comic Sans MS"/>
            </a:endParaRPr>
          </a:p>
        </p:txBody>
      </p:sp>
      <p:sp>
        <p:nvSpPr>
          <p:cNvPr id="187" name="Google Shape;187;p33"/>
          <p:cNvSpPr txBox="1">
            <a:spLocks noGrp="1"/>
          </p:cNvSpPr>
          <p:nvPr>
            <p:ph type="subTitle" idx="1"/>
          </p:nvPr>
        </p:nvSpPr>
        <p:spPr>
          <a:xfrm>
            <a:off x="0" y="2329000"/>
            <a:ext cx="9144000" cy="25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Comic Sans MS"/>
              <a:ea typeface="Comic Sans MS"/>
              <a:cs typeface="Comic Sans MS"/>
              <a:sym typeface="Comic Sans MS"/>
            </a:endParaRPr>
          </a:p>
          <a:p>
            <a:pPr marL="0" lvl="0" indent="0" algn="ctr" rtl="0">
              <a:spcBef>
                <a:spcPts val="0"/>
              </a:spcBef>
              <a:spcAft>
                <a:spcPts val="0"/>
              </a:spcAft>
              <a:buNone/>
            </a:pPr>
            <a:r>
              <a:rPr lang="en" sz="1700">
                <a:latin typeface="Comic Sans MS"/>
                <a:ea typeface="Comic Sans MS"/>
                <a:cs typeface="Comic Sans MS"/>
                <a:sym typeface="Comic Sans MS"/>
              </a:rPr>
              <a:t>Immunizations:</a:t>
            </a:r>
            <a:r>
              <a:rPr lang="en" sz="1400">
                <a:latin typeface="Comic Sans MS"/>
                <a:ea typeface="Comic Sans MS"/>
                <a:cs typeface="Comic Sans MS"/>
                <a:sym typeface="Comic Sans MS"/>
              </a:rPr>
              <a:t> Children need to be up to date on immunizations prior to the first day of school. You can find the list of recommended vaccines located on Oakland County's Website here: </a:t>
            </a:r>
            <a:r>
              <a:rPr lang="en" sz="1100" b="0" u="sng">
                <a:solidFill>
                  <a:srgbClr val="1155CC"/>
                </a:solidFill>
                <a:highlight>
                  <a:srgbClr val="FFFFFF"/>
                </a:highlight>
                <a:latin typeface="Comic Sans MS"/>
                <a:ea typeface="Comic Sans MS"/>
                <a:cs typeface="Comic Sans MS"/>
                <a:sym typeface="Comic Sans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https://www.oakgov.com/health/services/disease-prevention/immunizations/Pages/cost-schedule.aspx</a:t>
            </a:r>
            <a:endParaRPr sz="1100" b="0">
              <a:solidFill>
                <a:srgbClr val="222222"/>
              </a:solidFill>
              <a:highlight>
                <a:srgbClr val="FFFFFF"/>
              </a:highlight>
              <a:latin typeface="Verdana"/>
              <a:ea typeface="Verdana"/>
              <a:cs typeface="Verdana"/>
              <a:sym typeface="Verdana"/>
            </a:endParaRPr>
          </a:p>
          <a:p>
            <a:pPr marL="0" lvl="0" indent="0" algn="ctr" rtl="0">
              <a:spcBef>
                <a:spcPts val="0"/>
              </a:spcBef>
              <a:spcAft>
                <a:spcPts val="0"/>
              </a:spcAft>
              <a:buNone/>
            </a:pPr>
            <a:r>
              <a:rPr lang="en" sz="1100" b="0">
                <a:solidFill>
                  <a:srgbClr val="222222"/>
                </a:solidFill>
                <a:highlight>
                  <a:srgbClr val="FFFFFF"/>
                </a:highlight>
                <a:latin typeface="Verdana"/>
                <a:ea typeface="Verdana"/>
                <a:cs typeface="Verdana"/>
                <a:sym typeface="Verdana"/>
              </a:rPr>
              <a:t>  </a:t>
            </a:r>
            <a:endParaRPr sz="1100" b="0">
              <a:solidFill>
                <a:srgbClr val="222222"/>
              </a:solidFill>
              <a:highlight>
                <a:srgbClr val="FFFFFF"/>
              </a:highlight>
              <a:latin typeface="Verdana"/>
              <a:ea typeface="Verdana"/>
              <a:cs typeface="Verdana"/>
              <a:sym typeface="Verdana"/>
            </a:endParaRPr>
          </a:p>
          <a:p>
            <a:pPr marL="0" lvl="0" indent="0" algn="ctr" rtl="0">
              <a:spcBef>
                <a:spcPts val="0"/>
              </a:spcBef>
              <a:spcAft>
                <a:spcPts val="0"/>
              </a:spcAft>
              <a:buNone/>
            </a:pPr>
            <a:endParaRPr sz="1100" b="0">
              <a:solidFill>
                <a:srgbClr val="222222"/>
              </a:solidFill>
              <a:highlight>
                <a:srgbClr val="FFFFFF"/>
              </a:highlight>
              <a:latin typeface="Verdana"/>
              <a:ea typeface="Verdana"/>
              <a:cs typeface="Verdana"/>
              <a:sym typeface="Verdana"/>
            </a:endParaRPr>
          </a:p>
          <a:p>
            <a:pPr marL="0" lvl="0" indent="0" algn="ctr" rtl="0">
              <a:spcBef>
                <a:spcPts val="0"/>
              </a:spcBef>
              <a:spcAft>
                <a:spcPts val="0"/>
              </a:spcAft>
              <a:buNone/>
            </a:pPr>
            <a:endParaRPr/>
          </a:p>
          <a:p>
            <a:pPr marL="0" lvl="0" indent="0" algn="ctr" rtl="0">
              <a:spcBef>
                <a:spcPts val="0"/>
              </a:spcBef>
              <a:spcAft>
                <a:spcPts val="0"/>
              </a:spcAft>
              <a:buNone/>
            </a:pPr>
            <a:r>
              <a:rPr lang="en" sz="1200">
                <a:latin typeface="Comic Sans MS"/>
                <a:ea typeface="Comic Sans MS"/>
                <a:cs typeface="Comic Sans MS"/>
                <a:sym typeface="Comic Sans MS"/>
              </a:rPr>
              <a:t>Waivers: If your child is unable to receive a vaccination you will need to provide a waiver. More information can be found here: </a:t>
            </a:r>
            <a:r>
              <a:rPr lang="en" sz="1100" b="0" u="sng">
                <a:solidFill>
                  <a:srgbClr val="1155CC"/>
                </a:solidFill>
                <a:latin typeface="Comic Sans MS"/>
                <a:ea typeface="Comic Sans MS"/>
                <a:cs typeface="Comic Sans MS"/>
                <a:sym typeface="Comic Sans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https://www.oakgov.com/health/services/disease-prevention/immunizations/Pages/rule-change.aspx</a:t>
            </a:r>
            <a:r>
              <a:rPr lang="en" sz="500" b="0" u="sng">
                <a:solidFill>
                  <a:srgbClr val="0000FF"/>
                </a:solidFill>
                <a:latin typeface="Comic Sans MS"/>
                <a:ea typeface="Comic Sans MS"/>
                <a:cs typeface="Comic Sans MS"/>
                <a:sym typeface="Comic Sans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endParaRPr sz="500" b="0" u="sng">
              <a:solidFill>
                <a:srgbClr val="0000FF"/>
              </a:solidFill>
              <a:latin typeface="Comic Sans MS"/>
              <a:ea typeface="Comic Sans MS"/>
              <a:cs typeface="Comic Sans MS"/>
              <a:sym typeface="Comic Sans MS"/>
            </a:endParaRPr>
          </a:p>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ctrTitle"/>
          </p:nvPr>
        </p:nvSpPr>
        <p:spPr>
          <a:xfrm>
            <a:off x="457525" y="2606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a:t>Who to contact for questions?</a:t>
            </a:r>
            <a:endParaRPr sz="2700">
              <a:solidFill>
                <a:srgbClr val="6AA84F"/>
              </a:solidFill>
            </a:endParaRPr>
          </a:p>
          <a:p>
            <a:pPr marL="0" lvl="0" indent="0" algn="ctr" rtl="0">
              <a:spcBef>
                <a:spcPts val="0"/>
              </a:spcBef>
              <a:spcAft>
                <a:spcPts val="0"/>
              </a:spcAft>
              <a:buNone/>
            </a:pPr>
            <a:r>
              <a:rPr lang="en" sz="3200">
                <a:solidFill>
                  <a:srgbClr val="FF0000"/>
                </a:solidFill>
              </a:rPr>
              <a:t>She can always be reached at the information below</a:t>
            </a:r>
            <a:endParaRPr sz="3200">
              <a:solidFill>
                <a:srgbClr val="FF0000"/>
              </a:solidFill>
            </a:endParaRPr>
          </a:p>
        </p:txBody>
      </p:sp>
      <p:sp>
        <p:nvSpPr>
          <p:cNvPr id="193" name="Google Shape;193;p34"/>
          <p:cNvSpPr txBox="1">
            <a:spLocks noGrp="1"/>
          </p:cNvSpPr>
          <p:nvPr>
            <p:ph type="subTitle" idx="1"/>
          </p:nvPr>
        </p:nvSpPr>
        <p:spPr>
          <a:xfrm>
            <a:off x="311700" y="3492775"/>
            <a:ext cx="8520600" cy="15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Maribeth Krehbiel</a:t>
            </a:r>
            <a:endParaRPr>
              <a:latin typeface="Comic Sans MS"/>
              <a:ea typeface="Comic Sans MS"/>
              <a:cs typeface="Comic Sans MS"/>
              <a:sym typeface="Comic Sans MS"/>
            </a:endParaRPr>
          </a:p>
          <a:p>
            <a:pPr marL="0" lvl="0" indent="0" algn="ctr" rtl="0">
              <a:spcBef>
                <a:spcPts val="0"/>
              </a:spcBef>
              <a:spcAft>
                <a:spcPts val="0"/>
              </a:spcAft>
              <a:buNone/>
            </a:pPr>
            <a:r>
              <a:rPr lang="en" u="sng">
                <a:solidFill>
                  <a:schemeClr val="hlink"/>
                </a:solidFill>
                <a:latin typeface="Comic Sans MS"/>
                <a:ea typeface="Comic Sans MS"/>
                <a:cs typeface="Comic Sans MS"/>
                <a:sym typeface="Comic Sans MS"/>
                <a:hlinkClick r:id="rId3"/>
              </a:rPr>
              <a:t>Maribeth.Krehbiel@berkleyschools.org</a:t>
            </a: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234-837-8600</a:t>
            </a:r>
            <a:endParaRPr>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392150"/>
            <a:ext cx="8520600" cy="289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Burton Elementary</a:t>
            </a:r>
            <a:endParaRPr sz="3200">
              <a:latin typeface="Comic Sans MS"/>
              <a:ea typeface="Comic Sans MS"/>
              <a:cs typeface="Comic Sans MS"/>
              <a:sym typeface="Comic Sans MS"/>
            </a:endParaRPr>
          </a:p>
          <a:p>
            <a:pPr marL="0" lvl="0" indent="0" algn="ctr" rtl="0">
              <a:spcBef>
                <a:spcPts val="0"/>
              </a:spcBef>
              <a:spcAft>
                <a:spcPts val="0"/>
              </a:spcAft>
              <a:buNone/>
            </a:pPr>
            <a:endParaRPr sz="1400">
              <a:latin typeface="Comic Sans MS"/>
              <a:ea typeface="Comic Sans MS"/>
              <a:cs typeface="Comic Sans MS"/>
              <a:sym typeface="Comic Sans MS"/>
            </a:endParaRPr>
          </a:p>
          <a:p>
            <a:pPr marL="0" lvl="0" indent="0" algn="ctr" rtl="0">
              <a:spcBef>
                <a:spcPts val="0"/>
              </a:spcBef>
              <a:spcAft>
                <a:spcPts val="0"/>
              </a:spcAft>
              <a:buNone/>
            </a:pPr>
            <a:r>
              <a:rPr lang="en" sz="1900">
                <a:latin typeface="Comic Sans MS"/>
                <a:ea typeface="Comic Sans MS"/>
                <a:cs typeface="Comic Sans MS"/>
                <a:sym typeface="Comic Sans MS"/>
              </a:rPr>
              <a:t>We will have 1 Transitional Kindergarten Classroom </a:t>
            </a:r>
            <a:endParaRPr sz="1900">
              <a:latin typeface="Comic Sans MS"/>
              <a:ea typeface="Comic Sans MS"/>
              <a:cs typeface="Comic Sans MS"/>
              <a:sym typeface="Comic Sans MS"/>
            </a:endParaRPr>
          </a:p>
          <a:p>
            <a:pPr marL="0" lvl="0" indent="0" algn="ctr" rtl="0">
              <a:spcBef>
                <a:spcPts val="0"/>
              </a:spcBef>
              <a:spcAft>
                <a:spcPts val="0"/>
              </a:spcAft>
              <a:buNone/>
            </a:pPr>
            <a:r>
              <a:rPr lang="en" sz="1900">
                <a:latin typeface="Comic Sans MS"/>
                <a:ea typeface="Comic Sans MS"/>
                <a:cs typeface="Comic Sans MS"/>
                <a:sym typeface="Comic Sans MS"/>
              </a:rPr>
              <a:t>We will have 3 Kindergarten Classrooms </a:t>
            </a:r>
            <a:endParaRPr sz="1900">
              <a:latin typeface="Comic Sans MS"/>
              <a:ea typeface="Comic Sans MS"/>
              <a:cs typeface="Comic Sans MS"/>
              <a:sym typeface="Comic Sans MS"/>
            </a:endParaRPr>
          </a:p>
          <a:p>
            <a:pPr marL="0" lvl="0" indent="0" algn="ctr" rtl="0">
              <a:spcBef>
                <a:spcPts val="0"/>
              </a:spcBef>
              <a:spcAft>
                <a:spcPts val="0"/>
              </a:spcAft>
              <a:buNone/>
            </a:pPr>
            <a:endParaRPr sz="1900">
              <a:latin typeface="Comic Sans MS"/>
              <a:ea typeface="Comic Sans MS"/>
              <a:cs typeface="Comic Sans MS"/>
              <a:sym typeface="Comic Sans MS"/>
            </a:endParaRPr>
          </a:p>
        </p:txBody>
      </p:sp>
      <p:sp>
        <p:nvSpPr>
          <p:cNvPr id="68" name="Google Shape;68;p15"/>
          <p:cNvSpPr txBox="1">
            <a:spLocks noGrp="1"/>
          </p:cNvSpPr>
          <p:nvPr>
            <p:ph type="subTitle" idx="1"/>
          </p:nvPr>
        </p:nvSpPr>
        <p:spPr>
          <a:xfrm>
            <a:off x="922975" y="3950050"/>
            <a:ext cx="8520600" cy="102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Our students will also have Art taught by Mrs. Jakuc, PE taught by Mrs. Grabowski, Media/Library taught by Mrs. Smith,  and Music taught by Mrs. Manuel.</a:t>
            </a:r>
            <a:endParaRPr>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0" y="392150"/>
            <a:ext cx="8520600" cy="29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Class Placement </a:t>
            </a:r>
            <a:endParaRPr sz="3100">
              <a:latin typeface="Comic Sans MS"/>
              <a:ea typeface="Comic Sans MS"/>
              <a:cs typeface="Comic Sans MS"/>
              <a:sym typeface="Comic Sans MS"/>
            </a:endParaRPr>
          </a:p>
          <a:p>
            <a:pPr marL="0" lvl="0" indent="0" algn="ctr" rtl="0">
              <a:spcBef>
                <a:spcPts val="0"/>
              </a:spcBef>
              <a:spcAft>
                <a:spcPts val="0"/>
              </a:spcAft>
              <a:buNone/>
            </a:pPr>
            <a:r>
              <a:rPr lang="en" sz="1800">
                <a:latin typeface="Comic Sans MS"/>
                <a:ea typeface="Comic Sans MS"/>
                <a:cs typeface="Comic Sans MS"/>
                <a:sym typeface="Comic Sans MS"/>
              </a:rPr>
              <a:t>Who is my teacher?</a:t>
            </a:r>
            <a:endParaRPr sz="1800">
              <a:latin typeface="Comic Sans MS"/>
              <a:ea typeface="Comic Sans MS"/>
              <a:cs typeface="Comic Sans MS"/>
              <a:sym typeface="Comic Sans MS"/>
            </a:endParaRPr>
          </a:p>
          <a:p>
            <a:pPr marL="0" lvl="0" indent="0" algn="ctr" rtl="0">
              <a:spcBef>
                <a:spcPts val="0"/>
              </a:spcBef>
              <a:spcAft>
                <a:spcPts val="0"/>
              </a:spcAft>
              <a:buNone/>
            </a:pPr>
            <a:r>
              <a:rPr lang="en" sz="1800">
                <a:latin typeface="Comic Sans MS"/>
                <a:ea typeface="Comic Sans MS"/>
                <a:cs typeface="Comic Sans MS"/>
                <a:sym typeface="Comic Sans MS"/>
              </a:rPr>
              <a:t>You will receive your child’s placement in early August.  The teachers will reach out to you with a welcome note to your child.  </a:t>
            </a:r>
            <a:endParaRPr sz="1800">
              <a:latin typeface="Comic Sans MS"/>
              <a:ea typeface="Comic Sans MS"/>
              <a:cs typeface="Comic Sans MS"/>
              <a:sym typeface="Comic Sans MS"/>
            </a:endParaRPr>
          </a:p>
          <a:p>
            <a:pPr marL="0" lvl="0" indent="0" algn="ctr" rtl="0">
              <a:spcBef>
                <a:spcPts val="0"/>
              </a:spcBef>
              <a:spcAft>
                <a:spcPts val="0"/>
              </a:spcAft>
              <a:buNone/>
            </a:pPr>
            <a:r>
              <a:rPr lang="en" sz="1800">
                <a:latin typeface="Comic Sans MS"/>
                <a:ea typeface="Comic Sans MS"/>
                <a:cs typeface="Comic Sans MS"/>
                <a:sym typeface="Comic Sans MS"/>
              </a:rPr>
              <a:t>All of our TK and Kindergarten teachers work closely and share many activities. </a:t>
            </a:r>
            <a:endParaRPr sz="1800">
              <a:latin typeface="Comic Sans MS"/>
              <a:ea typeface="Comic Sans MS"/>
              <a:cs typeface="Comic Sans MS"/>
              <a:sym typeface="Comic Sans MS"/>
            </a:endParaRPr>
          </a:p>
          <a:p>
            <a:pPr marL="0" lvl="0" indent="0" algn="ctr" rtl="0">
              <a:spcBef>
                <a:spcPts val="0"/>
              </a:spcBef>
              <a:spcAft>
                <a:spcPts val="0"/>
              </a:spcAft>
              <a:buNone/>
            </a:pPr>
            <a:r>
              <a:rPr lang="en" sz="1800">
                <a:latin typeface="Comic Sans MS"/>
                <a:ea typeface="Comic Sans MS"/>
                <a:cs typeface="Comic Sans MS"/>
                <a:sym typeface="Comic Sans MS"/>
              </a:rPr>
              <a:t>We are one big happy family!</a:t>
            </a:r>
            <a:endParaRPr sz="1800">
              <a:latin typeface="Comic Sans MS"/>
              <a:ea typeface="Comic Sans MS"/>
              <a:cs typeface="Comic Sans MS"/>
              <a:sym typeface="Comic Sans MS"/>
            </a:endParaRPr>
          </a:p>
        </p:txBody>
      </p:sp>
      <p:sp>
        <p:nvSpPr>
          <p:cNvPr id="74" name="Google Shape;74;p16"/>
          <p:cNvSpPr txBox="1">
            <a:spLocks noGrp="1"/>
          </p:cNvSpPr>
          <p:nvPr>
            <p:ph type="subTitle" idx="1"/>
          </p:nvPr>
        </p:nvSpPr>
        <p:spPr>
          <a:xfrm>
            <a:off x="311700" y="3390850"/>
            <a:ext cx="8693100" cy="16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Comic Sans MS"/>
                <a:ea typeface="Comic Sans MS"/>
                <a:cs typeface="Comic Sans MS"/>
                <a:sym typeface="Comic Sans MS"/>
              </a:rPr>
              <a:t> It may be necessary to adjust your child’s class assignment as we get to know the individual strengths and needs of your child.  We normally hear from the preschool teachers and sometimes visit preschools to see your children in action in their preschool environment. We were happy to be able to follow our typical protocol this year with some preschools but not with all. </a:t>
            </a:r>
            <a:endParaRPr sz="1500">
              <a:latin typeface="Comic Sans MS"/>
              <a:ea typeface="Comic Sans MS"/>
              <a:cs typeface="Comic Sans MS"/>
              <a:sym typeface="Comic Sans MS"/>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103600"/>
            <a:ext cx="8520600" cy="3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000"/>
          </a:p>
          <a:p>
            <a:pPr marL="0" lvl="0" indent="0" algn="l" rtl="0">
              <a:spcBef>
                <a:spcPts val="0"/>
              </a:spcBef>
              <a:spcAft>
                <a:spcPts val="0"/>
              </a:spcAft>
              <a:buNone/>
            </a:pPr>
            <a:r>
              <a:rPr lang="en" sz="3100"/>
              <a:t>                               A  Typical day in the life at Burton</a:t>
            </a:r>
            <a:endParaRPr sz="3100"/>
          </a:p>
          <a:p>
            <a:pPr marL="0" lvl="0" indent="0" algn="ctr" rtl="0">
              <a:spcBef>
                <a:spcPts val="0"/>
              </a:spcBef>
              <a:spcAft>
                <a:spcPts val="0"/>
              </a:spcAft>
              <a:buNone/>
            </a:pPr>
            <a:r>
              <a:rPr lang="en" sz="1100" i="1"/>
              <a:t>We will keep you informed if anything changes</a:t>
            </a:r>
            <a:endParaRPr sz="1800" i="1"/>
          </a:p>
          <a:p>
            <a:pPr marL="0" lvl="0" indent="0" algn="l" rtl="0">
              <a:spcBef>
                <a:spcPts val="0"/>
              </a:spcBef>
              <a:spcAft>
                <a:spcPts val="0"/>
              </a:spcAft>
              <a:buNone/>
            </a:pPr>
            <a:r>
              <a:rPr lang="en" sz="1200">
                <a:latin typeface="Comic Sans MS"/>
                <a:ea typeface="Comic Sans MS"/>
                <a:cs typeface="Comic Sans MS"/>
                <a:sym typeface="Comic Sans MS"/>
              </a:rPr>
              <a:t>Students will arrive at their designated doors and wait for their teacher to come and collect them.  Parents should say goodbye at the door and not enter the building. The teachers and helpers will make sure everyone gets to their classroom and assist in unpacking. Each child will have a locker to themselves with the exception of twins sharing a locker. The teachers will show them how to open the locker (no combination locks until Middle School) and how to hang up their belongings. They will then enter the classroom to begin the day. </a:t>
            </a:r>
            <a:endParaRPr sz="1200">
              <a:latin typeface="Comic Sans MS"/>
              <a:ea typeface="Comic Sans MS"/>
              <a:cs typeface="Comic Sans MS"/>
              <a:sym typeface="Comic Sans MS"/>
            </a:endParaRPr>
          </a:p>
          <a:p>
            <a:pPr marL="0" lvl="0" indent="0" algn="l" rtl="0">
              <a:spcBef>
                <a:spcPts val="0"/>
              </a:spcBef>
              <a:spcAft>
                <a:spcPts val="0"/>
              </a:spcAft>
              <a:buNone/>
            </a:pPr>
            <a:r>
              <a:rPr lang="en" sz="1200">
                <a:latin typeface="Comic Sans MS"/>
                <a:ea typeface="Comic Sans MS"/>
                <a:cs typeface="Comic Sans MS"/>
                <a:sym typeface="Comic Sans MS"/>
              </a:rPr>
              <a:t>                                    </a:t>
            </a:r>
            <a:r>
              <a:rPr lang="en" sz="1700">
                <a:latin typeface="Comic Sans MS"/>
                <a:ea typeface="Comic Sans MS"/>
                <a:cs typeface="Comic Sans MS"/>
                <a:sym typeface="Comic Sans MS"/>
              </a:rPr>
              <a:t>Here is a sample of a typical day:</a:t>
            </a:r>
            <a:endParaRPr sz="17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Morning Meeting and announcements, Pledge of Allegiance, lunch count for purchasing(free at this time) lunch.  </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Carpet time - welcoming the group, calendar time, read alouds, discussion of day’s events and expectations</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Morning work time, break, special (art, music, PE or media)</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Lunch in the classroom or gym 11:45-12:15 with Recess 12:15-12:45</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Physical Break/activity- outdoors if the weather permits</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Rest time- on mats in the classroom to rest their minds and bodies</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Afternoon work time - and possibly a special class</a:t>
            </a:r>
            <a:endParaRPr sz="1200">
              <a:latin typeface="Comic Sans MS"/>
              <a:ea typeface="Comic Sans MS"/>
              <a:cs typeface="Comic Sans MS"/>
              <a:sym typeface="Comic Sans MS"/>
            </a:endParaRPr>
          </a:p>
          <a:p>
            <a:pPr marL="0" lvl="0" indent="0" algn="ctr" rtl="0">
              <a:spcBef>
                <a:spcPts val="0"/>
              </a:spcBef>
              <a:spcAft>
                <a:spcPts val="0"/>
              </a:spcAft>
              <a:buNone/>
            </a:pPr>
            <a:r>
              <a:rPr lang="en" sz="1200">
                <a:latin typeface="Comic Sans MS"/>
                <a:ea typeface="Comic Sans MS"/>
                <a:cs typeface="Comic Sans MS"/>
                <a:sym typeface="Comic Sans MS"/>
              </a:rPr>
              <a:t>Continuation of work time - pack up and dismissal</a:t>
            </a:r>
            <a:endParaRPr sz="1200">
              <a:latin typeface="Comic Sans MS"/>
              <a:ea typeface="Comic Sans MS"/>
              <a:cs typeface="Comic Sans MS"/>
              <a:sym typeface="Comic Sans MS"/>
            </a:endParaRPr>
          </a:p>
          <a:p>
            <a:pPr marL="0" lvl="0" indent="0" algn="l" rtl="0">
              <a:spcBef>
                <a:spcPts val="0"/>
              </a:spcBef>
              <a:spcAft>
                <a:spcPts val="0"/>
              </a:spcAft>
              <a:buNone/>
            </a:pPr>
            <a:endParaRPr sz="1200">
              <a:latin typeface="Comic Sans MS"/>
              <a:ea typeface="Comic Sans MS"/>
              <a:cs typeface="Comic Sans MS"/>
              <a:sym typeface="Comic Sans MS"/>
            </a:endParaRPr>
          </a:p>
          <a:p>
            <a:pPr marL="0" lvl="0" indent="0" algn="l" rtl="0">
              <a:spcBef>
                <a:spcPts val="0"/>
              </a:spcBef>
              <a:spcAft>
                <a:spcPts val="0"/>
              </a:spcAft>
              <a:buNone/>
            </a:pPr>
            <a:endParaRPr sz="1200">
              <a:latin typeface="Comic Sans MS"/>
              <a:ea typeface="Comic Sans MS"/>
              <a:cs typeface="Comic Sans MS"/>
              <a:sym typeface="Comic Sans MS"/>
            </a:endParaRPr>
          </a:p>
        </p:txBody>
      </p:sp>
      <p:sp>
        <p:nvSpPr>
          <p:cNvPr id="80" name="Google Shape;80;p17"/>
          <p:cNvSpPr txBox="1">
            <a:spLocks noGrp="1"/>
          </p:cNvSpPr>
          <p:nvPr>
            <p:ph type="subTitle" idx="1"/>
          </p:nvPr>
        </p:nvSpPr>
        <p:spPr>
          <a:xfrm>
            <a:off x="311700" y="3655950"/>
            <a:ext cx="8520600" cy="9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Comic Sans MS"/>
                <a:ea typeface="Comic Sans MS"/>
                <a:cs typeface="Comic Sans MS"/>
                <a:sym typeface="Comic Sans MS"/>
              </a:rPr>
              <a:t>Miss Posey and Mrs. Chmiel doors- Plaza by the clock called the </a:t>
            </a:r>
            <a:r>
              <a:rPr lang="en" sz="1500" i="1">
                <a:latin typeface="Comic Sans MS"/>
                <a:ea typeface="Comic Sans MS"/>
                <a:cs typeface="Comic Sans MS"/>
                <a:sym typeface="Comic Sans MS"/>
              </a:rPr>
              <a:t>Plaza doors</a:t>
            </a:r>
            <a:endParaRPr sz="1500" i="1">
              <a:latin typeface="Comic Sans MS"/>
              <a:ea typeface="Comic Sans MS"/>
              <a:cs typeface="Comic Sans MS"/>
              <a:sym typeface="Comic Sans MS"/>
            </a:endParaRPr>
          </a:p>
          <a:p>
            <a:pPr marL="0" lvl="0" indent="0" algn="ctr" rtl="0">
              <a:spcBef>
                <a:spcPts val="0"/>
              </a:spcBef>
              <a:spcAft>
                <a:spcPts val="0"/>
              </a:spcAft>
              <a:buNone/>
            </a:pPr>
            <a:r>
              <a:rPr lang="en" sz="1500">
                <a:latin typeface="Comic Sans MS"/>
                <a:ea typeface="Comic Sans MS"/>
                <a:cs typeface="Comic Sans MS"/>
                <a:sym typeface="Comic Sans MS"/>
              </a:rPr>
              <a:t>Mrs. Martin doors- by the tubes on the playground called the </a:t>
            </a:r>
            <a:r>
              <a:rPr lang="en" sz="1500" i="1">
                <a:latin typeface="Comic Sans MS"/>
                <a:ea typeface="Comic Sans MS"/>
                <a:cs typeface="Comic Sans MS"/>
                <a:sym typeface="Comic Sans MS"/>
              </a:rPr>
              <a:t>Tube doors</a:t>
            </a:r>
            <a:endParaRPr sz="1500" i="1">
              <a:latin typeface="Comic Sans MS"/>
              <a:ea typeface="Comic Sans MS"/>
              <a:cs typeface="Comic Sans MS"/>
              <a:sym typeface="Comic Sans MS"/>
            </a:endParaRPr>
          </a:p>
          <a:p>
            <a:pPr marL="0" lvl="0" indent="0" algn="ctr" rtl="0">
              <a:spcBef>
                <a:spcPts val="0"/>
              </a:spcBef>
              <a:spcAft>
                <a:spcPts val="0"/>
              </a:spcAft>
              <a:buNone/>
            </a:pPr>
            <a:r>
              <a:rPr lang="en" sz="1500">
                <a:latin typeface="Comic Sans MS"/>
                <a:ea typeface="Comic Sans MS"/>
                <a:cs typeface="Comic Sans MS"/>
                <a:sym typeface="Comic Sans MS"/>
              </a:rPr>
              <a:t>Ms. Williams door- the back doors by the track called the </a:t>
            </a:r>
            <a:r>
              <a:rPr lang="en" sz="1500" i="1">
                <a:latin typeface="Comic Sans MS"/>
                <a:ea typeface="Comic Sans MS"/>
                <a:cs typeface="Comic Sans MS"/>
                <a:sym typeface="Comic Sans MS"/>
              </a:rPr>
              <a:t>Fifth grade doors.</a:t>
            </a:r>
            <a:endParaRPr sz="1500" i="1">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311700" y="392150"/>
            <a:ext cx="8520600" cy="30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Meet  The TK and K Teachers</a:t>
            </a:r>
            <a:endParaRPr/>
          </a:p>
          <a:p>
            <a:pPr marL="0" lvl="0" indent="0" algn="ctr" rtl="0">
              <a:spcBef>
                <a:spcPts val="0"/>
              </a:spcBef>
              <a:spcAft>
                <a:spcPts val="0"/>
              </a:spcAft>
              <a:buNone/>
            </a:pPr>
            <a:endParaRPr/>
          </a:p>
        </p:txBody>
      </p:sp>
      <p:sp>
        <p:nvSpPr>
          <p:cNvPr id="86" name="Google Shape;86;p18"/>
          <p:cNvSpPr txBox="1">
            <a:spLocks noGrp="1"/>
          </p:cNvSpPr>
          <p:nvPr>
            <p:ph type="subTitle" idx="1"/>
          </p:nvPr>
        </p:nvSpPr>
        <p:spPr>
          <a:xfrm>
            <a:off x="311700" y="3897025"/>
            <a:ext cx="8520600" cy="97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Miss Posey, Mrs. Martin, Mrs Chmiel, and</a:t>
            </a:r>
            <a:endParaRPr/>
          </a:p>
          <a:p>
            <a:pPr marL="0" lvl="0" indent="0" algn="ctr" rtl="0">
              <a:spcBef>
                <a:spcPts val="0"/>
              </a:spcBef>
              <a:spcAft>
                <a:spcPts val="0"/>
              </a:spcAft>
              <a:buNone/>
            </a:pPr>
            <a:r>
              <a:rPr lang="en"/>
              <a:t>Ms. Williams </a:t>
            </a:r>
            <a:endParaRPr/>
          </a:p>
        </p:txBody>
      </p:sp>
      <p:pic>
        <p:nvPicPr>
          <p:cNvPr id="87" name="Google Shape;87;p18"/>
          <p:cNvPicPr preferRelativeResize="0"/>
          <p:nvPr/>
        </p:nvPicPr>
        <p:blipFill>
          <a:blip r:embed="rId3">
            <a:alphaModFix/>
          </a:blip>
          <a:stretch>
            <a:fillRect/>
          </a:stretch>
        </p:blipFill>
        <p:spPr>
          <a:xfrm>
            <a:off x="613850" y="1597013"/>
            <a:ext cx="1466850" cy="1828800"/>
          </a:xfrm>
          <a:prstGeom prst="rect">
            <a:avLst/>
          </a:prstGeom>
          <a:noFill/>
          <a:ln>
            <a:noFill/>
          </a:ln>
        </p:spPr>
      </p:pic>
      <p:pic>
        <p:nvPicPr>
          <p:cNvPr id="88" name="Google Shape;88;p18"/>
          <p:cNvPicPr preferRelativeResize="0"/>
          <p:nvPr/>
        </p:nvPicPr>
        <p:blipFill>
          <a:blip r:embed="rId4">
            <a:alphaModFix/>
          </a:blip>
          <a:stretch>
            <a:fillRect/>
          </a:stretch>
        </p:blipFill>
        <p:spPr>
          <a:xfrm>
            <a:off x="4821225" y="1671875"/>
            <a:ext cx="1466850" cy="1744425"/>
          </a:xfrm>
          <a:prstGeom prst="rect">
            <a:avLst/>
          </a:prstGeom>
          <a:noFill/>
          <a:ln>
            <a:noFill/>
          </a:ln>
        </p:spPr>
      </p:pic>
      <p:pic>
        <p:nvPicPr>
          <p:cNvPr id="89" name="Google Shape;89;p18"/>
          <p:cNvPicPr preferRelativeResize="0"/>
          <p:nvPr/>
        </p:nvPicPr>
        <p:blipFill>
          <a:blip r:embed="rId5">
            <a:alphaModFix/>
          </a:blip>
          <a:stretch>
            <a:fillRect/>
          </a:stretch>
        </p:blipFill>
        <p:spPr>
          <a:xfrm>
            <a:off x="6865000" y="1688725"/>
            <a:ext cx="1462677" cy="1744425"/>
          </a:xfrm>
          <a:prstGeom prst="rect">
            <a:avLst/>
          </a:prstGeom>
          <a:noFill/>
          <a:ln>
            <a:noFill/>
          </a:ln>
        </p:spPr>
      </p:pic>
      <p:pic>
        <p:nvPicPr>
          <p:cNvPr id="90" name="Google Shape;90;p18"/>
          <p:cNvPicPr preferRelativeResize="0"/>
          <p:nvPr/>
        </p:nvPicPr>
        <p:blipFill>
          <a:blip r:embed="rId6">
            <a:alphaModFix/>
          </a:blip>
          <a:stretch>
            <a:fillRect/>
          </a:stretch>
        </p:blipFill>
        <p:spPr>
          <a:xfrm>
            <a:off x="2719625" y="1698250"/>
            <a:ext cx="1462677" cy="174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Comic Sans MS"/>
                <a:ea typeface="Comic Sans MS"/>
                <a:cs typeface="Comic Sans MS"/>
                <a:sym typeface="Comic Sans MS"/>
              </a:rPr>
              <a:t>Our students will have at least one special class from each subject area each week.</a:t>
            </a:r>
            <a:endParaRPr sz="2600">
              <a:latin typeface="Comic Sans MS"/>
              <a:ea typeface="Comic Sans MS"/>
              <a:cs typeface="Comic Sans MS"/>
              <a:sym typeface="Comic Sans MS"/>
            </a:endParaRPr>
          </a:p>
          <a:p>
            <a:pPr marL="0" lvl="0" indent="0" algn="ctr" rtl="0">
              <a:spcBef>
                <a:spcPts val="0"/>
              </a:spcBef>
              <a:spcAft>
                <a:spcPts val="0"/>
              </a:spcAft>
              <a:buNone/>
            </a:pPr>
            <a:r>
              <a:rPr lang="en" sz="2600">
                <a:latin typeface="Comic Sans MS"/>
                <a:ea typeface="Comic Sans MS"/>
                <a:cs typeface="Comic Sans MS"/>
                <a:sym typeface="Comic Sans MS"/>
              </a:rPr>
              <a:t>  Art is taught by Mrs. Jakuc, PE taught by Mrs. Grabowski, Media/Library taught by Mrs. Smith,  and Music taught by Mrs. Manuel.</a:t>
            </a:r>
            <a:endParaRPr sz="8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ctrTitle"/>
          </p:nvPr>
        </p:nvSpPr>
        <p:spPr>
          <a:xfrm>
            <a:off x="196175" y="97375"/>
            <a:ext cx="8848200" cy="335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a:t>Meet the Specialists</a:t>
            </a:r>
            <a:endParaRPr sz="5500"/>
          </a:p>
          <a:p>
            <a:pPr marL="0" lvl="0" indent="0" algn="ctr" rtl="0">
              <a:spcBef>
                <a:spcPts val="0"/>
              </a:spcBef>
              <a:spcAft>
                <a:spcPts val="0"/>
              </a:spcAft>
              <a:buNone/>
            </a:pPr>
            <a:r>
              <a:rPr lang="en" sz="5500"/>
              <a:t>Music, Media, Art and PE</a:t>
            </a:r>
            <a:endParaRPr sz="5500"/>
          </a:p>
          <a:p>
            <a:pPr marL="0" lvl="0" indent="0" algn="ctr" rtl="0">
              <a:spcBef>
                <a:spcPts val="0"/>
              </a:spcBef>
              <a:spcAft>
                <a:spcPts val="0"/>
              </a:spcAft>
              <a:buNone/>
            </a:pPr>
            <a:endParaRPr sz="4500"/>
          </a:p>
        </p:txBody>
      </p:sp>
      <p:sp>
        <p:nvSpPr>
          <p:cNvPr id="101" name="Google Shape;101;p20"/>
          <p:cNvSpPr txBox="1">
            <a:spLocks noGrp="1"/>
          </p:cNvSpPr>
          <p:nvPr>
            <p:ph type="subTitle" idx="1"/>
          </p:nvPr>
        </p:nvSpPr>
        <p:spPr>
          <a:xfrm>
            <a:off x="311700" y="3665750"/>
            <a:ext cx="8529300" cy="9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Mrs. Manuel, Mrs. Smith, Mrs.Jakuc </a:t>
            </a:r>
            <a:endParaRPr/>
          </a:p>
          <a:p>
            <a:pPr marL="0" lvl="0" indent="0" algn="ctr" rtl="0">
              <a:spcBef>
                <a:spcPts val="0"/>
              </a:spcBef>
              <a:spcAft>
                <a:spcPts val="0"/>
              </a:spcAft>
              <a:buNone/>
            </a:pPr>
            <a:r>
              <a:rPr lang="en"/>
              <a:t>and </a:t>
            </a:r>
            <a:endParaRPr/>
          </a:p>
          <a:p>
            <a:pPr marL="0" lvl="0" indent="0" algn="ctr" rtl="0">
              <a:spcBef>
                <a:spcPts val="0"/>
              </a:spcBef>
              <a:spcAft>
                <a:spcPts val="0"/>
              </a:spcAft>
              <a:buNone/>
            </a:pPr>
            <a:r>
              <a:rPr lang="en"/>
              <a:t>Mrs. Grabowski</a:t>
            </a:r>
            <a:endParaRPr/>
          </a:p>
        </p:txBody>
      </p:sp>
      <p:pic>
        <p:nvPicPr>
          <p:cNvPr id="102" name="Google Shape;102;p20"/>
          <p:cNvPicPr preferRelativeResize="0"/>
          <p:nvPr/>
        </p:nvPicPr>
        <p:blipFill>
          <a:blip r:embed="rId3">
            <a:alphaModFix/>
          </a:blip>
          <a:stretch>
            <a:fillRect/>
          </a:stretch>
        </p:blipFill>
        <p:spPr>
          <a:xfrm>
            <a:off x="196175" y="97375"/>
            <a:ext cx="1297075" cy="1726575"/>
          </a:xfrm>
          <a:prstGeom prst="rect">
            <a:avLst/>
          </a:prstGeom>
          <a:noFill/>
          <a:ln>
            <a:noFill/>
          </a:ln>
        </p:spPr>
      </p:pic>
      <p:pic>
        <p:nvPicPr>
          <p:cNvPr id="103" name="Google Shape;103;p20"/>
          <p:cNvPicPr preferRelativeResize="0"/>
          <p:nvPr/>
        </p:nvPicPr>
        <p:blipFill>
          <a:blip r:embed="rId4">
            <a:alphaModFix/>
          </a:blip>
          <a:stretch>
            <a:fillRect/>
          </a:stretch>
        </p:blipFill>
        <p:spPr>
          <a:xfrm>
            <a:off x="850125" y="2048624"/>
            <a:ext cx="1315600" cy="1617125"/>
          </a:xfrm>
          <a:prstGeom prst="rect">
            <a:avLst/>
          </a:prstGeom>
          <a:noFill/>
          <a:ln>
            <a:noFill/>
          </a:ln>
        </p:spPr>
      </p:pic>
      <p:pic>
        <p:nvPicPr>
          <p:cNvPr id="104" name="Google Shape;104;p20"/>
          <p:cNvPicPr preferRelativeResize="0"/>
          <p:nvPr/>
        </p:nvPicPr>
        <p:blipFill>
          <a:blip r:embed="rId5">
            <a:alphaModFix/>
          </a:blip>
          <a:stretch>
            <a:fillRect/>
          </a:stretch>
        </p:blipFill>
        <p:spPr>
          <a:xfrm>
            <a:off x="7630925" y="97375"/>
            <a:ext cx="1413450" cy="1671850"/>
          </a:xfrm>
          <a:prstGeom prst="rect">
            <a:avLst/>
          </a:prstGeom>
          <a:noFill/>
          <a:ln>
            <a:noFill/>
          </a:ln>
        </p:spPr>
      </p:pic>
      <p:pic>
        <p:nvPicPr>
          <p:cNvPr id="105" name="Google Shape;105;p20"/>
          <p:cNvPicPr preferRelativeResize="0"/>
          <p:nvPr/>
        </p:nvPicPr>
        <p:blipFill>
          <a:blip r:embed="rId6">
            <a:alphaModFix/>
          </a:blip>
          <a:stretch>
            <a:fillRect/>
          </a:stretch>
        </p:blipFill>
        <p:spPr>
          <a:xfrm>
            <a:off x="7169800" y="1881575"/>
            <a:ext cx="1297075" cy="16718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311700" y="392150"/>
            <a:ext cx="8520600" cy="29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Handwriting </a:t>
            </a:r>
            <a:endParaRPr/>
          </a:p>
          <a:p>
            <a:pPr marL="0" lvl="0" indent="0" algn="ctr" rtl="0">
              <a:spcBef>
                <a:spcPts val="0"/>
              </a:spcBef>
              <a:spcAft>
                <a:spcPts val="0"/>
              </a:spcAft>
              <a:buNone/>
            </a:pPr>
            <a:r>
              <a:rPr lang="en" sz="1800">
                <a:latin typeface="Comic Sans MS"/>
                <a:ea typeface="Comic Sans MS"/>
                <a:cs typeface="Comic Sans MS"/>
                <a:sym typeface="Comic Sans MS"/>
              </a:rPr>
              <a:t>TK and K students will also learn about handwriting. We use a program called Learning without Tears. This covers both the correct formation of letters and numbers</a:t>
            </a:r>
            <a:r>
              <a:rPr lang="en" sz="1800"/>
              <a:t>.  </a:t>
            </a: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p:txBody>
      </p:sp>
      <p:pic>
        <p:nvPicPr>
          <p:cNvPr id="111" name="Google Shape;111;p21"/>
          <p:cNvPicPr preferRelativeResize="0"/>
          <p:nvPr/>
        </p:nvPicPr>
        <p:blipFill>
          <a:blip r:embed="rId3">
            <a:alphaModFix/>
          </a:blip>
          <a:stretch>
            <a:fillRect/>
          </a:stretch>
        </p:blipFill>
        <p:spPr>
          <a:xfrm>
            <a:off x="2874900" y="2738775"/>
            <a:ext cx="2962275" cy="19812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On-screen Show (16:9)</PresentationFormat>
  <Paragraphs>154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Source Code Pro</vt:lpstr>
      <vt:lpstr>Arial</vt:lpstr>
      <vt:lpstr>Verdana</vt:lpstr>
      <vt:lpstr>Amatic SC</vt:lpstr>
      <vt:lpstr>Comic Sans MS</vt:lpstr>
      <vt:lpstr>Beach Day</vt:lpstr>
      <vt:lpstr>Round Up for TK and K 2022-2023</vt:lpstr>
      <vt:lpstr>              Welcome to 2022-2023 School Year  The information included in this powerpoint is subject to change due to changing regulations  from the CDC and  the State of Michigan.</vt:lpstr>
      <vt:lpstr>Burton Elementary  We will have 1 Transitional Kindergarten Classroom  We will have 3 Kindergarten Classrooms  </vt:lpstr>
      <vt:lpstr>Class Placement  Who is my teacher? You will receive your child’s placement in early August.  The teachers will reach out to you with a welcome note to your child.   All of our TK and Kindergarten teachers work closely and share many activities.  We are one big happy family!</vt:lpstr>
      <vt:lpstr>                                A  Typical day in the life at Burton We will keep you informed if anything changes Students will arrive at their designated doors and wait for their teacher to come and collect them.  Parents should say goodbye at the door and not enter the building. The teachers and helpers will make sure everyone gets to their classroom and assist in unpacking. Each child will have a locker to themselves with the exception of twins sharing a locker. The teachers will show them how to open the locker (no combination locks until Middle School) and how to hang up their belongings. They will then enter the classroom to begin the day.                                      Here is a sample of a typical day: Morning Meeting and announcements, Pledge of Allegiance, lunch count for purchasing(free at this time) lunch.   Carpet time - welcoming the group, calendar time, read alouds, discussion of day’s events and expectations Morning work time, break, special (art, music, PE or media) Lunch in the classroom or gym 11:45-12:15 with Recess 12:15-12:45 Physical Break/activity- outdoors if the weather permits Rest time- on mats in the classroom to rest their minds and bodies Afternoon work time - and possibly a special class Continuation of work time - pack up and dismissal  </vt:lpstr>
      <vt:lpstr>Meet  The TK and K Teachers </vt:lpstr>
      <vt:lpstr>Our students will have at least one special class from each subject area each week.   Art is taught by Mrs. Jakuc, PE taught by Mrs. Grabowski, Media/Library taught by Mrs. Smith,  and Music taught by Mrs. Manuel.</vt:lpstr>
      <vt:lpstr>Meet the Specialists Music, Media, Art and PE </vt:lpstr>
      <vt:lpstr>Handwriting  TK and K students will also learn about handwriting. We use a program called Learning without Tears. This covers both the correct formation of letters and numbers.     </vt:lpstr>
      <vt:lpstr>     COMMUNICATION Parent communication is very important to us. We use a team approach between home and school. Teachers will send emails, contact you by phone or see you at dismissal. You are always welcome to contact teachers through voicemail or email. Please remember that during the day the teachers are teaching and cannot return calls or emails until the end of the day. They need to give your children all of their attention during the day. </vt:lpstr>
      <vt:lpstr>LUNCH AT BURTON We will begin the year by having lunch in the classroom and hopefully move into the gym/cafe as the restrictions change. This summer, please practice at home with a lunch box and lunch items.  Your child will feel much more confident if they can open everything themselves. Be mindful of the containers you use. We are a Nut Sensitive building, so please read all labels carefully, no nut products or items from a facility that also processes any kind of nuts.    Thank you.</vt:lpstr>
      <vt:lpstr>Curriculum</vt:lpstr>
      <vt:lpstr>Writing Write personal narrative using words and pictures Write how-to and persuasive pieces Form letters correctly                                               Math Number sense Patterns Shapes Read and write to 30 Solve simple +/-  problems Count to 100</vt:lpstr>
      <vt:lpstr>Teaching Modes Differentiation  Targeted skill work based on assessments and needs PLAY Shapes the brain, fosters empathy, adaptability, complex thinking and emotional regulation  Fantasy/ imagination Constructive Rule based games Rough and Tumble</vt:lpstr>
      <vt:lpstr>Growth Mindset Flexibility Persistence Empathy Resilience Optimism Mindfulness Self-awareness Self-regulation Empathy Problem solving </vt:lpstr>
      <vt:lpstr>First Day of School We begin the year on Monday, August 29, 2022.  Both August 29 and August 30 will be half days of school for TK and K only. Dismissal for those days will be at 11:20 am. The afternoons of these days will be used for assessments by appointment. At that time, the teachers will be meeting with the children in small groups to assess their beginning skills. The Speech Pathologist and Occupational Therapist will also play some games with the children to assess their skills.</vt:lpstr>
      <vt:lpstr>Childcare  The HW Rec Center provides before school care and also after school latchkey. </vt:lpstr>
      <vt:lpstr>Curriculum Nights In person</vt:lpstr>
      <vt:lpstr>        Picture day</vt:lpstr>
      <vt:lpstr>          Allergies </vt:lpstr>
      <vt:lpstr>Links for information needed for the  first day of school Vision: Michigan Law (Public Health Code, Act 368, and Michigan School Code, Act 291) requires a vision screening for kindergarten entrance. Vision screening done in preschool, by a health department technician or doctor’s office.  Oakland County Health Division offers free vision screening for County residents. More information can be found here:  https://www.oakgov.com/health/services/Pages/Vision-Testing.aspx  </vt:lpstr>
      <vt:lpstr>Who to contact for questions? She can always be reached at the information below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Up for TK and K 2022-2023</dc:title>
  <cp:lastModifiedBy>Erika Rizak</cp:lastModifiedBy>
  <cp:revision>1</cp:revision>
  <dcterms:modified xsi:type="dcterms:W3CDTF">2022-05-12T19:28:09Z</dcterms:modified>
</cp:coreProperties>
</file>