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y="5143500" cx="9144000"/>
  <p:notesSz cx="6858000" cy="92964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21" Type="http://schemas.openxmlformats.org/officeDocument/2006/relationships/slide" Target="slides/slide17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65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2" y="0"/>
            <a:ext cx="2971800" cy="465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30200" y="696912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16425"/>
            <a:ext cx="5486400" cy="4183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829675"/>
            <a:ext cx="2971800" cy="4651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2" y="8829675"/>
            <a:ext cx="2971800" cy="4651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ca79060448_0_146:notes"/>
          <p:cNvSpPr/>
          <p:nvPr>
            <p:ph idx="2" type="sldImg"/>
          </p:nvPr>
        </p:nvSpPr>
        <p:spPr>
          <a:xfrm>
            <a:off x="330200" y="696912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ca79060448_0_146:notes"/>
          <p:cNvSpPr txBox="1"/>
          <p:nvPr>
            <p:ph idx="1" type="body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g1ca79060448_0_146:notes"/>
          <p:cNvSpPr txBox="1"/>
          <p:nvPr>
            <p:ph idx="12" type="sldNum"/>
          </p:nvPr>
        </p:nvSpPr>
        <p:spPr>
          <a:xfrm>
            <a:off x="3884612" y="8829675"/>
            <a:ext cx="2971800" cy="465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:notes"/>
          <p:cNvSpPr txBox="1"/>
          <p:nvPr>
            <p:ph idx="1" type="body"/>
          </p:nvPr>
        </p:nvSpPr>
        <p:spPr>
          <a:xfrm>
            <a:off x="685800" y="4416425"/>
            <a:ext cx="5486400" cy="418306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6:notes"/>
          <p:cNvSpPr/>
          <p:nvPr>
            <p:ph idx="2" type="sldImg"/>
          </p:nvPr>
        </p:nvSpPr>
        <p:spPr>
          <a:xfrm>
            <a:off x="330200" y="696912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ca79060448_0_157:notes"/>
          <p:cNvSpPr/>
          <p:nvPr>
            <p:ph idx="2" type="sldImg"/>
          </p:nvPr>
        </p:nvSpPr>
        <p:spPr>
          <a:xfrm>
            <a:off x="330200" y="696912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ca79060448_0_157:notes"/>
          <p:cNvSpPr txBox="1"/>
          <p:nvPr>
            <p:ph idx="1" type="body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g1ca79060448_0_157:notes"/>
          <p:cNvSpPr txBox="1"/>
          <p:nvPr>
            <p:ph idx="12" type="sldNum"/>
          </p:nvPr>
        </p:nvSpPr>
        <p:spPr>
          <a:xfrm>
            <a:off x="3884612" y="8829675"/>
            <a:ext cx="2971800" cy="465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8:notes"/>
          <p:cNvSpPr txBox="1"/>
          <p:nvPr>
            <p:ph idx="1" type="body"/>
          </p:nvPr>
        </p:nvSpPr>
        <p:spPr>
          <a:xfrm>
            <a:off x="685800" y="4416425"/>
            <a:ext cx="5486400" cy="418306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8:notes"/>
          <p:cNvSpPr/>
          <p:nvPr>
            <p:ph idx="2" type="sldImg"/>
          </p:nvPr>
        </p:nvSpPr>
        <p:spPr>
          <a:xfrm>
            <a:off x="330200" y="696912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9:notes"/>
          <p:cNvSpPr txBox="1"/>
          <p:nvPr>
            <p:ph idx="1" type="body"/>
          </p:nvPr>
        </p:nvSpPr>
        <p:spPr>
          <a:xfrm>
            <a:off x="685800" y="4416425"/>
            <a:ext cx="5486400" cy="418306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9:notes"/>
          <p:cNvSpPr/>
          <p:nvPr>
            <p:ph idx="2" type="sldImg"/>
          </p:nvPr>
        </p:nvSpPr>
        <p:spPr>
          <a:xfrm>
            <a:off x="330200" y="696912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0:notes"/>
          <p:cNvSpPr/>
          <p:nvPr>
            <p:ph idx="2" type="sldImg"/>
          </p:nvPr>
        </p:nvSpPr>
        <p:spPr>
          <a:xfrm>
            <a:off x="330200" y="696912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80" name="Google Shape;180;p10:notes"/>
          <p:cNvSpPr txBox="1"/>
          <p:nvPr>
            <p:ph idx="1" type="body"/>
          </p:nvPr>
        </p:nvSpPr>
        <p:spPr>
          <a:xfrm>
            <a:off x="685800" y="4416425"/>
            <a:ext cx="5486400" cy="4183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0:notes"/>
          <p:cNvSpPr txBox="1"/>
          <p:nvPr/>
        </p:nvSpPr>
        <p:spPr>
          <a:xfrm>
            <a:off x="3884612" y="8829675"/>
            <a:ext cx="2971800" cy="4651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:notes"/>
          <p:cNvSpPr txBox="1"/>
          <p:nvPr>
            <p:ph idx="1" type="body"/>
          </p:nvPr>
        </p:nvSpPr>
        <p:spPr>
          <a:xfrm>
            <a:off x="685800" y="4416425"/>
            <a:ext cx="5486400" cy="418306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1:notes"/>
          <p:cNvSpPr/>
          <p:nvPr>
            <p:ph idx="2" type="sldImg"/>
          </p:nvPr>
        </p:nvSpPr>
        <p:spPr>
          <a:xfrm>
            <a:off x="330200" y="696912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2:notes"/>
          <p:cNvSpPr txBox="1"/>
          <p:nvPr>
            <p:ph idx="1" type="body"/>
          </p:nvPr>
        </p:nvSpPr>
        <p:spPr>
          <a:xfrm>
            <a:off x="685800" y="4416425"/>
            <a:ext cx="5486400" cy="418306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2:notes"/>
          <p:cNvSpPr/>
          <p:nvPr>
            <p:ph idx="2" type="sldImg"/>
          </p:nvPr>
        </p:nvSpPr>
        <p:spPr>
          <a:xfrm>
            <a:off x="330200" y="696912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0a7b24ed9a_0_5:notes"/>
          <p:cNvSpPr txBox="1"/>
          <p:nvPr>
            <p:ph idx="1" type="body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g10a7b24ed9a_0_5:notes"/>
          <p:cNvSpPr/>
          <p:nvPr>
            <p:ph idx="2" type="sldImg"/>
          </p:nvPr>
        </p:nvSpPr>
        <p:spPr>
          <a:xfrm>
            <a:off x="330200" y="696912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4b8dc813a4_0_25:notes"/>
          <p:cNvSpPr/>
          <p:nvPr>
            <p:ph idx="2" type="sldImg"/>
          </p:nvPr>
        </p:nvSpPr>
        <p:spPr>
          <a:xfrm>
            <a:off x="330200" y="696912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4b8dc813a4_0_25:notes"/>
          <p:cNvSpPr txBox="1"/>
          <p:nvPr>
            <p:ph idx="1" type="body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g4b8dc813a4_0_25:notes"/>
          <p:cNvSpPr txBox="1"/>
          <p:nvPr>
            <p:ph idx="12" type="sldNum"/>
          </p:nvPr>
        </p:nvSpPr>
        <p:spPr>
          <a:xfrm>
            <a:off x="3884612" y="8829675"/>
            <a:ext cx="2971800" cy="465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d8b37bc56c_0_0:notes"/>
          <p:cNvSpPr txBox="1"/>
          <p:nvPr>
            <p:ph idx="1" type="body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g1d8b37bc56c_0_0:notes"/>
          <p:cNvSpPr/>
          <p:nvPr>
            <p:ph idx="2" type="sldImg"/>
          </p:nvPr>
        </p:nvSpPr>
        <p:spPr>
          <a:xfrm>
            <a:off x="330200" y="696912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d8b37bc56c_0_86:notes"/>
          <p:cNvSpPr/>
          <p:nvPr>
            <p:ph idx="2" type="sldImg"/>
          </p:nvPr>
        </p:nvSpPr>
        <p:spPr>
          <a:xfrm>
            <a:off x="330200" y="696912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d8b37bc56c_0_86:notes"/>
          <p:cNvSpPr txBox="1"/>
          <p:nvPr>
            <p:ph idx="1" type="body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g1d8b37bc56c_0_86:notes"/>
          <p:cNvSpPr txBox="1"/>
          <p:nvPr>
            <p:ph idx="12" type="sldNum"/>
          </p:nvPr>
        </p:nvSpPr>
        <p:spPr>
          <a:xfrm>
            <a:off x="3884612" y="8829675"/>
            <a:ext cx="2971800" cy="465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d8b37bc56c_0_169:notes"/>
          <p:cNvSpPr/>
          <p:nvPr>
            <p:ph idx="2" type="sldImg"/>
          </p:nvPr>
        </p:nvSpPr>
        <p:spPr>
          <a:xfrm>
            <a:off x="330200" y="696912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d8b37bc56c_0_169:notes"/>
          <p:cNvSpPr txBox="1"/>
          <p:nvPr>
            <p:ph idx="1" type="body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g1d8b37bc56c_0_169:notes"/>
          <p:cNvSpPr txBox="1"/>
          <p:nvPr>
            <p:ph idx="12" type="sldNum"/>
          </p:nvPr>
        </p:nvSpPr>
        <p:spPr>
          <a:xfrm>
            <a:off x="3884612" y="8829675"/>
            <a:ext cx="2971800" cy="465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d8b37bc56c_0_178:notes"/>
          <p:cNvSpPr/>
          <p:nvPr>
            <p:ph idx="2" type="sldImg"/>
          </p:nvPr>
        </p:nvSpPr>
        <p:spPr>
          <a:xfrm>
            <a:off x="330200" y="696912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d8b37bc56c_0_178:notes"/>
          <p:cNvSpPr txBox="1"/>
          <p:nvPr>
            <p:ph idx="1" type="body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g1d8b37bc56c_0_178:notes"/>
          <p:cNvSpPr txBox="1"/>
          <p:nvPr>
            <p:ph idx="12" type="sldNum"/>
          </p:nvPr>
        </p:nvSpPr>
        <p:spPr>
          <a:xfrm>
            <a:off x="3884612" y="8829675"/>
            <a:ext cx="2971800" cy="465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:notes"/>
          <p:cNvSpPr txBox="1"/>
          <p:nvPr>
            <p:ph idx="1" type="body"/>
          </p:nvPr>
        </p:nvSpPr>
        <p:spPr>
          <a:xfrm>
            <a:off x="685800" y="4416425"/>
            <a:ext cx="5486400" cy="418306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3:notes"/>
          <p:cNvSpPr/>
          <p:nvPr>
            <p:ph idx="2" type="sldImg"/>
          </p:nvPr>
        </p:nvSpPr>
        <p:spPr>
          <a:xfrm>
            <a:off x="330200" y="696912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:notes"/>
          <p:cNvSpPr txBox="1"/>
          <p:nvPr>
            <p:ph idx="1" type="body"/>
          </p:nvPr>
        </p:nvSpPr>
        <p:spPr>
          <a:xfrm>
            <a:off x="685800" y="4416425"/>
            <a:ext cx="5486400" cy="418306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4:notes"/>
          <p:cNvSpPr/>
          <p:nvPr>
            <p:ph idx="2" type="sldImg"/>
          </p:nvPr>
        </p:nvSpPr>
        <p:spPr>
          <a:xfrm>
            <a:off x="330200" y="696912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:notes"/>
          <p:cNvSpPr txBox="1"/>
          <p:nvPr>
            <p:ph idx="1" type="body"/>
          </p:nvPr>
        </p:nvSpPr>
        <p:spPr>
          <a:xfrm>
            <a:off x="685800" y="4416425"/>
            <a:ext cx="5486400" cy="418306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5:notes"/>
          <p:cNvSpPr/>
          <p:nvPr>
            <p:ph idx="2" type="sldImg"/>
          </p:nvPr>
        </p:nvSpPr>
        <p:spPr>
          <a:xfrm>
            <a:off x="330200" y="696912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erkley Schools Templat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/>
          <p:nvPr/>
        </p:nvSpPr>
        <p:spPr>
          <a:xfrm>
            <a:off x="-38100" y="4169875"/>
            <a:ext cx="9220200" cy="149400"/>
          </a:xfrm>
          <a:prstGeom prst="rect">
            <a:avLst/>
          </a:prstGeom>
          <a:solidFill>
            <a:srgbClr val="45AF9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-38100" y="4319275"/>
            <a:ext cx="9220200" cy="937200"/>
          </a:xfrm>
          <a:prstGeom prst="rect">
            <a:avLst/>
          </a:prstGeom>
          <a:solidFill>
            <a:srgbClr val="1D31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02050" y="3817600"/>
            <a:ext cx="1765500" cy="1765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2"/>
          <p:cNvSpPr txBox="1"/>
          <p:nvPr>
            <p:ph type="ctrTitle"/>
          </p:nvPr>
        </p:nvSpPr>
        <p:spPr>
          <a:xfrm>
            <a:off x="402050" y="792225"/>
            <a:ext cx="85206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D3160"/>
              </a:buClr>
              <a:buSzPts val="5200"/>
              <a:buFont typeface="Calibri"/>
              <a:buNone/>
              <a:defRPr sz="5200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8" name="Google Shape;18;p2"/>
          <p:cNvSpPr txBox="1"/>
          <p:nvPr>
            <p:ph idx="1" type="subTitle"/>
          </p:nvPr>
        </p:nvSpPr>
        <p:spPr>
          <a:xfrm>
            <a:off x="402050" y="17058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AF9F"/>
              </a:buClr>
              <a:buSzPts val="2800"/>
              <a:buFont typeface="Calibri"/>
              <a:buNone/>
              <a:defRPr sz="2800">
                <a:solidFill>
                  <a:srgbClr val="45AF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9" name="Google Shape;19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" name="Google Shape;20;p2"/>
          <p:cNvSpPr txBox="1"/>
          <p:nvPr/>
        </p:nvSpPr>
        <p:spPr>
          <a:xfrm>
            <a:off x="2313225" y="4549375"/>
            <a:ext cx="43881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Inspire. Empower. Lead.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2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8274" y="4292563"/>
            <a:ext cx="1153062" cy="792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D3160"/>
              </a:buClr>
              <a:buSzPts val="12000"/>
              <a:buFont typeface="Calibri"/>
              <a:buNone/>
              <a:defRPr sz="12000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7" name="Google Shape;67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rgbClr val="45AF9F"/>
              </a:buClr>
              <a:buSzPts val="1800"/>
              <a:buFont typeface="Calibri"/>
              <a:buChar char="●"/>
              <a:defRPr>
                <a:solidFill>
                  <a:srgbClr val="45AF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rgbClr val="45AF9F"/>
              </a:buClr>
              <a:buSzPts val="1400"/>
              <a:buFont typeface="Calibri"/>
              <a:buChar char="○"/>
              <a:defRPr>
                <a:solidFill>
                  <a:srgbClr val="45AF9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rgbClr val="45AF9F"/>
              </a:buClr>
              <a:buSzPts val="1400"/>
              <a:buFont typeface="Calibri"/>
              <a:buChar char="■"/>
              <a:defRPr>
                <a:solidFill>
                  <a:srgbClr val="45AF9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rgbClr val="45AF9F"/>
              </a:buClr>
              <a:buSzPts val="1400"/>
              <a:buFont typeface="Calibri"/>
              <a:buChar char="●"/>
              <a:defRPr>
                <a:solidFill>
                  <a:srgbClr val="45AF9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rgbClr val="45AF9F"/>
              </a:buClr>
              <a:buSzPts val="1400"/>
              <a:buFont typeface="Calibri"/>
              <a:buChar char="○"/>
              <a:defRPr>
                <a:solidFill>
                  <a:srgbClr val="45AF9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rgbClr val="45AF9F"/>
              </a:buClr>
              <a:buSzPts val="1400"/>
              <a:buFont typeface="Calibri"/>
              <a:buChar char="■"/>
              <a:defRPr>
                <a:solidFill>
                  <a:srgbClr val="45AF9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rgbClr val="45AF9F"/>
              </a:buClr>
              <a:buSzPts val="1400"/>
              <a:buFont typeface="Calibri"/>
              <a:buChar char="●"/>
              <a:defRPr>
                <a:solidFill>
                  <a:srgbClr val="45AF9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rgbClr val="45AF9F"/>
              </a:buClr>
              <a:buSzPts val="1400"/>
              <a:buFont typeface="Calibri"/>
              <a:buChar char="○"/>
              <a:defRPr>
                <a:solidFill>
                  <a:srgbClr val="45AF9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rgbClr val="45AF9F"/>
              </a:buClr>
              <a:buSzPts val="1400"/>
              <a:buFont typeface="Calibri"/>
              <a:buChar char="■"/>
              <a:defRPr>
                <a:solidFill>
                  <a:srgbClr val="45AF9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9" name="Google Shape;69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6875" y="4564720"/>
            <a:ext cx="671874" cy="46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/>
          <p:nvPr/>
        </p:nvSpPr>
        <p:spPr>
          <a:xfrm>
            <a:off x="-34463" y="1125775"/>
            <a:ext cx="9201300" cy="4066500"/>
          </a:xfrm>
          <a:prstGeom prst="rect">
            <a:avLst/>
          </a:prstGeom>
          <a:solidFill>
            <a:srgbClr val="1D31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2" name="Google Shape;72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2415" y="4580270"/>
            <a:ext cx="671876" cy="476718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4" name="Google Shape;74;p12"/>
          <p:cNvSpPr txBox="1"/>
          <p:nvPr>
            <p:ph type="title"/>
          </p:nvPr>
        </p:nvSpPr>
        <p:spPr>
          <a:xfrm>
            <a:off x="311700" y="176500"/>
            <a:ext cx="44787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D3160"/>
              </a:buClr>
              <a:buSzPts val="2400"/>
              <a:buFont typeface="Calibri"/>
              <a:buNone/>
              <a:defRPr sz="2400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2"/>
          <p:cNvSpPr txBox="1"/>
          <p:nvPr>
            <p:ph idx="1" type="body"/>
          </p:nvPr>
        </p:nvSpPr>
        <p:spPr>
          <a:xfrm>
            <a:off x="311700" y="1298075"/>
            <a:ext cx="8520600" cy="327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●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8" name="Google Shape;78;p13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79" name="Google Shape;79;p13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3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/>
          <p:nvPr>
            <p:ph type="title"/>
          </p:nvPr>
        </p:nvSpPr>
        <p:spPr>
          <a:xfrm>
            <a:off x="311700" y="1909625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D3160"/>
              </a:buClr>
              <a:buSzPts val="3600"/>
              <a:buFont typeface="Calibri"/>
              <a:buNone/>
              <a:defRPr sz="3600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" name="Google Shape;2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6875" y="4564720"/>
            <a:ext cx="671874" cy="46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D3160"/>
              </a:buClr>
              <a:buSzPts val="2800"/>
              <a:buFont typeface="Calibri"/>
              <a:buNone/>
              <a:defRPr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45AF9F"/>
              </a:buClr>
              <a:buSzPts val="1800"/>
              <a:buFont typeface="Calibri"/>
              <a:buChar char="●"/>
              <a:defRPr>
                <a:solidFill>
                  <a:srgbClr val="45AF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0" name="Google Shape;3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6875" y="4564720"/>
            <a:ext cx="671874" cy="46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D3160"/>
              </a:buClr>
              <a:buSzPts val="2800"/>
              <a:buFont typeface="Calibri"/>
              <a:buNone/>
              <a:defRPr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○"/>
              <a:defRPr sz="1200"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■"/>
              <a:defRPr sz="1200"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  <a:defRPr sz="1200"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○"/>
              <a:defRPr sz="1200"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■"/>
              <a:defRPr sz="1200"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  <a:defRPr sz="1200"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○"/>
              <a:defRPr sz="1200"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■"/>
              <a:defRPr sz="12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○"/>
              <a:defRPr sz="1200"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■"/>
              <a:defRPr sz="1200"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  <a:defRPr sz="1200"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○"/>
              <a:defRPr sz="1200"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■"/>
              <a:defRPr sz="1200"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  <a:defRPr sz="1200"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○"/>
              <a:defRPr sz="1200"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■"/>
              <a:defRPr sz="12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6" name="Google Shape;3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6875" y="4564720"/>
            <a:ext cx="671874" cy="46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/>
          <p:nvPr/>
        </p:nvSpPr>
        <p:spPr>
          <a:xfrm>
            <a:off x="-38100" y="-18763"/>
            <a:ext cx="9220200" cy="937200"/>
          </a:xfrm>
          <a:prstGeom prst="rect">
            <a:avLst/>
          </a:prstGeom>
          <a:solidFill>
            <a:srgbClr val="1D31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6"/>
          <p:cNvSpPr txBox="1"/>
          <p:nvPr>
            <p:ph type="title"/>
          </p:nvPr>
        </p:nvSpPr>
        <p:spPr>
          <a:xfrm>
            <a:off x="311700" y="2956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" name="Google Shape;41;p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45AF9F"/>
              </a:buClr>
              <a:buSzPts val="1800"/>
              <a:buFont typeface="Calibri"/>
              <a:buChar char="●"/>
              <a:defRPr>
                <a:solidFill>
                  <a:srgbClr val="45AF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42" name="Google Shape;42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6875" y="4564720"/>
            <a:ext cx="671874" cy="46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D3160"/>
              </a:buClr>
              <a:buSzPts val="2400"/>
              <a:buFont typeface="Calibri"/>
              <a:buNone/>
              <a:defRPr sz="2400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5" name="Google Shape;45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45AF9F"/>
              </a:buClr>
              <a:buSzPts val="1400"/>
              <a:buFont typeface="Calibri"/>
              <a:buChar char="●"/>
              <a:defRPr sz="1400">
                <a:solidFill>
                  <a:srgbClr val="45AF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○"/>
              <a:defRPr sz="1200"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■"/>
              <a:defRPr sz="1200"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  <a:defRPr sz="1200"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○"/>
              <a:defRPr sz="1200"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■"/>
              <a:defRPr sz="1200"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  <a:defRPr sz="1200"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○"/>
              <a:defRPr sz="1200"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■"/>
              <a:defRPr sz="12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Google Shape;46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7" name="Google Shape;47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6875" y="4564720"/>
            <a:ext cx="671874" cy="46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/>
          <p:nvPr>
            <p:ph type="title"/>
          </p:nvPr>
        </p:nvSpPr>
        <p:spPr>
          <a:xfrm>
            <a:off x="555300" y="1889250"/>
            <a:ext cx="8033400" cy="136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D3160"/>
              </a:buClr>
              <a:buSzPts val="4800"/>
              <a:buFont typeface="Calibri"/>
              <a:buNone/>
              <a:defRPr sz="4800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0" name="Google Shape;5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1" name="Google Shape;51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6875" y="4564720"/>
            <a:ext cx="671874" cy="46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45AF9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5AF9F"/>
              </a:solidFill>
            </a:endParaRPr>
          </a:p>
        </p:txBody>
      </p:sp>
      <p:sp>
        <p:nvSpPr>
          <p:cNvPr id="54" name="Google Shape;54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D3160"/>
              </a:buClr>
              <a:buSzPts val="4200"/>
              <a:buFont typeface="Calibri"/>
              <a:buNone/>
              <a:defRPr sz="4200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5" name="Google Shape;55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AF9F"/>
              </a:buClr>
              <a:buSzPts val="2100"/>
              <a:buFont typeface="Calibri"/>
              <a:buNone/>
              <a:defRPr sz="2100">
                <a:solidFill>
                  <a:srgbClr val="45AF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6" name="Google Shape;56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●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8" name="Google Shape;58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6875" y="4564720"/>
            <a:ext cx="671874" cy="46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 txBox="1"/>
          <p:nvPr>
            <p:ph idx="1" type="body"/>
          </p:nvPr>
        </p:nvSpPr>
        <p:spPr>
          <a:xfrm>
            <a:off x="300200" y="462700"/>
            <a:ext cx="4019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AF9F"/>
              </a:buClr>
              <a:buSzPts val="2400"/>
              <a:buFont typeface="Calibri"/>
              <a:buNone/>
              <a:defRPr sz="2400">
                <a:solidFill>
                  <a:srgbClr val="45AF9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/>
        </p:txBody>
      </p:sp>
      <p:sp>
        <p:nvSpPr>
          <p:cNvPr id="61" name="Google Shape;61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2" name="Google Shape;62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6875" y="4564720"/>
            <a:ext cx="671874" cy="46185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1D31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D3160"/>
              </a:solidFill>
            </a:endParaRPr>
          </a:p>
        </p:txBody>
      </p:sp>
      <p:sp>
        <p:nvSpPr>
          <p:cNvPr id="64" name="Google Shape;64;p10"/>
          <p:cNvSpPr txBox="1"/>
          <p:nvPr>
            <p:ph idx="2" type="body"/>
          </p:nvPr>
        </p:nvSpPr>
        <p:spPr>
          <a:xfrm>
            <a:off x="4939500" y="57475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●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D3160"/>
              </a:buClr>
              <a:buSzPts val="2800"/>
              <a:buFont typeface="Calibri"/>
              <a:buNone/>
              <a:defRPr sz="2800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●"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○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■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●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○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■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●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○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■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www.berkleyschools.org/enrollment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youtu.be/eJDdWgX0xFo" TargetMode="External"/><Relationship Id="rId4" Type="http://schemas.openxmlformats.org/officeDocument/2006/relationships/hyperlink" Target="http://www.youtube.com/watch?v=eJDdWgX0xFo" TargetMode="External"/><Relationship Id="rId5" Type="http://schemas.openxmlformats.org/officeDocument/2006/relationships/image" Target="../media/image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Relationship Id="rId4" Type="http://schemas.openxmlformats.org/officeDocument/2006/relationships/image" Target="../media/image1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docs.google.com/forms/d/e/1FAIpQLSeOBnozUtbyc7TQ1rjiufIOVWT_YC_DrrIx4XtnO_QS74yPqg/viewform?usp=sf_link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Relationship Id="rId4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Relationship Id="rId4" Type="http://schemas.openxmlformats.org/officeDocument/2006/relationships/image" Target="../media/image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 txBox="1"/>
          <p:nvPr>
            <p:ph type="ctrTitle"/>
          </p:nvPr>
        </p:nvSpPr>
        <p:spPr>
          <a:xfrm>
            <a:off x="402050" y="671275"/>
            <a:ext cx="8520600" cy="1675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Transitional Kindergarten </a:t>
            </a:r>
            <a:br>
              <a:rPr lang="en-US"/>
            </a:br>
            <a:r>
              <a:rPr lang="en-US"/>
              <a:t>&amp; Kindergarten</a:t>
            </a:r>
            <a:endParaRPr/>
          </a:p>
        </p:txBody>
      </p:sp>
      <p:sp>
        <p:nvSpPr>
          <p:cNvPr id="88" name="Google Shape;88;p14"/>
          <p:cNvSpPr txBox="1"/>
          <p:nvPr>
            <p:ph idx="1" type="subTitle"/>
          </p:nvPr>
        </p:nvSpPr>
        <p:spPr>
          <a:xfrm>
            <a:off x="402050" y="24678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/>
              <a:t>Information Night - 2023</a:t>
            </a:r>
            <a:endParaRPr sz="3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3"/>
          <p:cNvSpPr txBox="1"/>
          <p:nvPr>
            <p:ph type="title"/>
          </p:nvPr>
        </p:nvSpPr>
        <p:spPr>
          <a:xfrm>
            <a:off x="265500" y="1233175"/>
            <a:ext cx="4152300" cy="266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i="0" lang="en-US" sz="3200" u="none">
                <a:solidFill>
                  <a:srgbClr val="1D3160"/>
                </a:solidFill>
              </a:rPr>
              <a:t>If you are considering </a:t>
            </a:r>
            <a:r>
              <a:rPr b="1" i="0" lang="en-US" sz="3200" u="none">
                <a:solidFill>
                  <a:srgbClr val="45AF9F"/>
                </a:solidFill>
              </a:rPr>
              <a:t>Transitional Kindergarten</a:t>
            </a:r>
            <a:r>
              <a:rPr b="1" i="0" lang="en-US" sz="3200" u="none">
                <a:solidFill>
                  <a:srgbClr val="1D3160"/>
                </a:solidFill>
              </a:rPr>
              <a:t>, your child should be attempting to…..</a:t>
            </a:r>
            <a:endParaRPr b="1">
              <a:solidFill>
                <a:srgbClr val="1D3160"/>
              </a:solidFill>
            </a:endParaRPr>
          </a:p>
        </p:txBody>
      </p:sp>
      <p:sp>
        <p:nvSpPr>
          <p:cNvPr id="158" name="Google Shape;158;p23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/>
          </a:bodyPr>
          <a:lstStyle/>
          <a:p>
            <a:pPr indent="-28194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b="0" i="0" lang="en-US" sz="3200" u="none">
                <a:latin typeface="Calibri"/>
                <a:ea typeface="Calibri"/>
                <a:cs typeface="Calibri"/>
                <a:sym typeface="Calibri"/>
              </a:rPr>
              <a:t>Dress themselves, zip their coat, and tie their shoes</a:t>
            </a:r>
            <a:endParaRPr/>
          </a:p>
          <a:p>
            <a:pPr indent="-281940" lvl="0" marL="342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b="0" i="0" lang="en-US" sz="3200" u="none">
                <a:latin typeface="Calibri"/>
                <a:ea typeface="Calibri"/>
                <a:cs typeface="Calibri"/>
                <a:sym typeface="Calibri"/>
              </a:rPr>
              <a:t>Use the bathroom independently</a:t>
            </a:r>
            <a:endParaRPr/>
          </a:p>
          <a:p>
            <a:pPr indent="-281940" lvl="0" marL="342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b="0" i="0" lang="en-US" sz="3200" u="none">
                <a:latin typeface="Calibri"/>
                <a:ea typeface="Calibri"/>
                <a:cs typeface="Calibri"/>
                <a:sym typeface="Calibri"/>
              </a:rPr>
              <a:t>Take turns and share</a:t>
            </a:r>
            <a:endParaRPr/>
          </a:p>
          <a:p>
            <a:pPr indent="-281940" lvl="0" marL="342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b="0" i="0" lang="en-US" sz="3200" u="none">
                <a:latin typeface="Calibri"/>
                <a:ea typeface="Calibri"/>
                <a:cs typeface="Calibri"/>
                <a:sym typeface="Calibri"/>
              </a:rPr>
              <a:t>Keep hands to </a:t>
            </a:r>
            <a:r>
              <a:rPr lang="en-US" sz="3200"/>
              <a:t>themselves</a:t>
            </a:r>
            <a:endParaRPr/>
          </a:p>
          <a:p>
            <a:pPr indent="-281940" lvl="0" marL="342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b="0" i="0" lang="en-US" sz="3200" u="none">
                <a:latin typeface="Calibri"/>
                <a:ea typeface="Calibri"/>
                <a:cs typeface="Calibri"/>
                <a:sym typeface="Calibri"/>
              </a:rPr>
              <a:t>Sit quietly to listen to a short story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0" i="0" sz="3200" u="non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4"/>
          <p:cNvSpPr txBox="1"/>
          <p:nvPr>
            <p:ph idx="4294967295" type="title"/>
          </p:nvPr>
        </p:nvSpPr>
        <p:spPr>
          <a:xfrm>
            <a:off x="265500" y="1233175"/>
            <a:ext cx="4152300" cy="266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i="0" lang="en-US" sz="3200" u="none">
                <a:solidFill>
                  <a:srgbClr val="1D3160"/>
                </a:solidFill>
              </a:rPr>
              <a:t>If you are considering </a:t>
            </a:r>
            <a:r>
              <a:rPr b="1" i="0" lang="en-US" sz="3200" u="none">
                <a:solidFill>
                  <a:srgbClr val="45AF9F"/>
                </a:solidFill>
              </a:rPr>
              <a:t>Kindergarten</a:t>
            </a:r>
            <a:r>
              <a:rPr b="1" i="0" lang="en-US" sz="3200" u="none">
                <a:solidFill>
                  <a:srgbClr val="1D3160"/>
                </a:solidFill>
              </a:rPr>
              <a:t>, your child should be attempting to…..</a:t>
            </a:r>
            <a:endParaRPr b="1">
              <a:solidFill>
                <a:srgbClr val="1D3160"/>
              </a:solidFill>
            </a:endParaRPr>
          </a:p>
        </p:txBody>
      </p:sp>
      <p:sp>
        <p:nvSpPr>
          <p:cNvPr id="165" name="Google Shape;165;p24"/>
          <p:cNvSpPr txBox="1"/>
          <p:nvPr>
            <p:ph idx="1" type="body"/>
          </p:nvPr>
        </p:nvSpPr>
        <p:spPr>
          <a:xfrm>
            <a:off x="4762500" y="226775"/>
            <a:ext cx="4245300" cy="47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6550" lvl="0" marL="342900" rtl="0" algn="l">
              <a:spcBef>
                <a:spcPts val="0"/>
              </a:spcBef>
              <a:spcAft>
                <a:spcPts val="0"/>
              </a:spcAft>
              <a:buClr>
                <a:srgbClr val="45AF9F"/>
              </a:buClr>
              <a:buSzPts val="1500"/>
              <a:buFont typeface="Arial"/>
              <a:buChar char="•"/>
            </a:pPr>
            <a:r>
              <a:rPr b="1" lang="en-US" sz="1500">
                <a:solidFill>
                  <a:srgbClr val="45AF9F"/>
                </a:solidFill>
              </a:rPr>
              <a:t>Dress themselves, zip their coat, tie their shoes</a:t>
            </a:r>
            <a:endParaRPr sz="1500">
              <a:solidFill>
                <a:srgbClr val="45AF9F"/>
              </a:solidFill>
            </a:endParaRPr>
          </a:p>
          <a:p>
            <a:pPr indent="-336550" lvl="0" marL="342900" rtl="0" algn="l">
              <a:spcBef>
                <a:spcPts val="400"/>
              </a:spcBef>
              <a:spcAft>
                <a:spcPts val="0"/>
              </a:spcAft>
              <a:buClr>
                <a:srgbClr val="45AF9F"/>
              </a:buClr>
              <a:buSzPts val="1500"/>
              <a:buFont typeface="Arial"/>
              <a:buChar char="•"/>
            </a:pPr>
            <a:r>
              <a:rPr b="1" lang="en-US" sz="1500">
                <a:solidFill>
                  <a:srgbClr val="45AF9F"/>
                </a:solidFill>
              </a:rPr>
              <a:t>Use the bathroom independently</a:t>
            </a:r>
            <a:endParaRPr sz="1500">
              <a:solidFill>
                <a:srgbClr val="45AF9F"/>
              </a:solidFill>
            </a:endParaRPr>
          </a:p>
          <a:p>
            <a:pPr indent="-336550" lvl="0" marL="342900" rtl="0" algn="l">
              <a:spcBef>
                <a:spcPts val="400"/>
              </a:spcBef>
              <a:spcAft>
                <a:spcPts val="0"/>
              </a:spcAft>
              <a:buClr>
                <a:srgbClr val="45AF9F"/>
              </a:buClr>
              <a:buSzPts val="1500"/>
              <a:buFont typeface="Arial"/>
              <a:buChar char="•"/>
            </a:pPr>
            <a:r>
              <a:rPr b="1" lang="en-US" sz="1500">
                <a:solidFill>
                  <a:srgbClr val="45AF9F"/>
                </a:solidFill>
              </a:rPr>
              <a:t>Take turns and share</a:t>
            </a:r>
            <a:endParaRPr sz="1500">
              <a:solidFill>
                <a:srgbClr val="45AF9F"/>
              </a:solidFill>
            </a:endParaRPr>
          </a:p>
          <a:p>
            <a:pPr indent="-336550" lvl="0" marL="342900" rtl="0" algn="l">
              <a:spcBef>
                <a:spcPts val="400"/>
              </a:spcBef>
              <a:spcAft>
                <a:spcPts val="0"/>
              </a:spcAft>
              <a:buClr>
                <a:srgbClr val="45AF9F"/>
              </a:buClr>
              <a:buSzPts val="1500"/>
              <a:buFont typeface="Arial"/>
              <a:buChar char="•"/>
            </a:pPr>
            <a:r>
              <a:rPr b="1" lang="en-US" sz="1500">
                <a:solidFill>
                  <a:srgbClr val="45AF9F"/>
                </a:solidFill>
              </a:rPr>
              <a:t>Keep hands to him/herself</a:t>
            </a:r>
            <a:endParaRPr sz="1500">
              <a:solidFill>
                <a:srgbClr val="45AF9F"/>
              </a:solidFill>
            </a:endParaRPr>
          </a:p>
          <a:p>
            <a:pPr indent="-336550" lvl="0" marL="342900" rtl="0" algn="l">
              <a:spcBef>
                <a:spcPts val="400"/>
              </a:spcBef>
              <a:spcAft>
                <a:spcPts val="0"/>
              </a:spcAft>
              <a:buClr>
                <a:srgbClr val="45AF9F"/>
              </a:buClr>
              <a:buSzPts val="1500"/>
              <a:buFont typeface="Arial"/>
              <a:buChar char="•"/>
            </a:pPr>
            <a:r>
              <a:rPr b="1" lang="en-US" sz="1500">
                <a:solidFill>
                  <a:srgbClr val="45AF9F"/>
                </a:solidFill>
              </a:rPr>
              <a:t>Sit quietly to listen to a short story</a:t>
            </a:r>
            <a:endParaRPr sz="1500">
              <a:solidFill>
                <a:srgbClr val="45AF9F"/>
              </a:solidFill>
            </a:endParaRPr>
          </a:p>
          <a:p>
            <a:pPr indent="-336550" lvl="0" marL="3429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n-US" sz="1500">
                <a:solidFill>
                  <a:schemeClr val="lt1"/>
                </a:solidFill>
              </a:rPr>
              <a:t>Use a pencil</a:t>
            </a:r>
            <a:endParaRPr sz="1500">
              <a:solidFill>
                <a:schemeClr val="lt1"/>
              </a:solidFill>
            </a:endParaRPr>
          </a:p>
          <a:p>
            <a:pPr indent="-336550" lvl="0" marL="3429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n-US" sz="1500">
                <a:solidFill>
                  <a:schemeClr val="lt1"/>
                </a:solidFill>
              </a:rPr>
              <a:t>Separate from parents without becoming upset</a:t>
            </a:r>
            <a:endParaRPr sz="1500">
              <a:solidFill>
                <a:schemeClr val="lt1"/>
              </a:solidFill>
            </a:endParaRPr>
          </a:p>
          <a:p>
            <a:pPr indent="-336550" lvl="0" marL="3429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n-US" sz="1500">
                <a:solidFill>
                  <a:schemeClr val="lt1"/>
                </a:solidFill>
              </a:rPr>
              <a:t>Say their first and last name</a:t>
            </a:r>
            <a:endParaRPr sz="1500">
              <a:solidFill>
                <a:schemeClr val="lt1"/>
              </a:solidFill>
            </a:endParaRPr>
          </a:p>
          <a:p>
            <a:pPr indent="-336550" lvl="0" marL="3429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n-US" sz="1500">
                <a:solidFill>
                  <a:schemeClr val="lt1"/>
                </a:solidFill>
              </a:rPr>
              <a:t>Write their first name</a:t>
            </a:r>
            <a:endParaRPr sz="1500">
              <a:solidFill>
                <a:schemeClr val="lt1"/>
              </a:solidFill>
            </a:endParaRPr>
          </a:p>
          <a:p>
            <a:pPr indent="-336550" lvl="0" marL="3429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n-US" sz="1500">
                <a:solidFill>
                  <a:schemeClr val="lt1"/>
                </a:solidFill>
              </a:rPr>
              <a:t>Draw some form of a person</a:t>
            </a:r>
            <a:endParaRPr sz="1500">
              <a:solidFill>
                <a:schemeClr val="lt1"/>
              </a:solidFill>
            </a:endParaRPr>
          </a:p>
          <a:p>
            <a:pPr indent="-336550" lvl="0" marL="3429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n-US" sz="1500">
                <a:solidFill>
                  <a:schemeClr val="lt1"/>
                </a:solidFill>
              </a:rPr>
              <a:t>Count to 10 and recognize numbers to 5</a:t>
            </a:r>
            <a:endParaRPr sz="1500">
              <a:solidFill>
                <a:schemeClr val="lt1"/>
              </a:solidFill>
            </a:endParaRPr>
          </a:p>
          <a:p>
            <a:pPr indent="-336550" lvl="0" marL="3429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n-US" sz="1500">
                <a:solidFill>
                  <a:schemeClr val="lt1"/>
                </a:solidFill>
              </a:rPr>
              <a:t>Recognize colors and shapes</a:t>
            </a:r>
            <a:endParaRPr sz="1500">
              <a:solidFill>
                <a:schemeClr val="lt1"/>
              </a:solidFill>
            </a:endParaRPr>
          </a:p>
          <a:p>
            <a:pPr indent="-336550" lvl="0" marL="3429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n-US" sz="1500">
                <a:solidFill>
                  <a:schemeClr val="lt1"/>
                </a:solidFill>
              </a:rPr>
              <a:t>Recognize upper and lower case letters</a:t>
            </a:r>
            <a:endParaRPr sz="1500">
              <a:solidFill>
                <a:schemeClr val="lt1"/>
              </a:solidFill>
            </a:endParaRPr>
          </a:p>
          <a:p>
            <a:pPr indent="-336550" lvl="0" marL="3429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n-US" sz="1500">
                <a:solidFill>
                  <a:schemeClr val="lt1"/>
                </a:solidFill>
              </a:rPr>
              <a:t>Color, cut, and glue appropriately</a:t>
            </a:r>
            <a:endParaRPr sz="1500">
              <a:solidFill>
                <a:schemeClr val="lt1"/>
              </a:solidFill>
            </a:endParaRPr>
          </a:p>
          <a:p>
            <a:pPr indent="-336550" lvl="0" marL="3429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n-US" sz="1500">
                <a:solidFill>
                  <a:schemeClr val="lt1"/>
                </a:solidFill>
              </a:rPr>
              <a:t>Can rhyme and has some exposure to letter sounds</a:t>
            </a:r>
            <a:endParaRPr sz="1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5"/>
          <p:cNvSpPr txBox="1"/>
          <p:nvPr>
            <p:ph type="title"/>
          </p:nvPr>
        </p:nvSpPr>
        <p:spPr>
          <a:xfrm>
            <a:off x="117900" y="141475"/>
            <a:ext cx="90261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1" i="0" lang="en-US" sz="2400" u="none"/>
              <a:t>Does my child qualify for Transitional Kindergarten </a:t>
            </a:r>
            <a:r>
              <a:rPr b="1" lang="en-US" sz="2400"/>
              <a:t>&amp;</a:t>
            </a:r>
            <a:r>
              <a:rPr b="1" i="0" lang="en-US" sz="2400" u="none"/>
              <a:t> Kindergarten?</a:t>
            </a:r>
            <a:endParaRPr b="1" sz="2400"/>
          </a:p>
        </p:txBody>
      </p:sp>
      <p:sp>
        <p:nvSpPr>
          <p:cNvPr id="171" name="Google Shape;171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2921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160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rPr>
              <a:t>Must be 5 years old by </a:t>
            </a:r>
            <a:r>
              <a:rPr b="1" i="0" lang="en-US" sz="2400" u="none">
                <a:solidFill>
                  <a:srgbClr val="1D3160"/>
                </a:solidFill>
              </a:rPr>
              <a:t>September 1, 20</a:t>
            </a:r>
            <a:r>
              <a:rPr b="1" lang="en-US" sz="2400">
                <a:solidFill>
                  <a:srgbClr val="1D3160"/>
                </a:solidFill>
              </a:rPr>
              <a:t>23</a:t>
            </a:r>
            <a:endParaRPr b="1" i="0" sz="2400" u="none">
              <a:solidFill>
                <a:srgbClr val="1D3160"/>
              </a:solidFill>
            </a:endParaRPr>
          </a:p>
          <a:p>
            <a:pPr indent="-292100" lvl="0" marL="342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D316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1D3160"/>
                </a:solidFill>
              </a:rPr>
              <a:t>Transitional Kindergarten may not be </a:t>
            </a:r>
            <a:r>
              <a:rPr lang="en-US" sz="2400">
                <a:solidFill>
                  <a:srgbClr val="1D3160"/>
                </a:solidFill>
              </a:rPr>
              <a:t>available</a:t>
            </a:r>
            <a:r>
              <a:rPr lang="en-US" sz="2400">
                <a:solidFill>
                  <a:srgbClr val="1D3160"/>
                </a:solidFill>
              </a:rPr>
              <a:t> in all buildings. Locations are determined on District-wide needs after enrollment window has closed. </a:t>
            </a:r>
            <a:endParaRPr sz="2400">
              <a:solidFill>
                <a:srgbClr val="1D3160"/>
              </a:solidFill>
            </a:endParaRPr>
          </a:p>
          <a:p>
            <a:pPr indent="-339204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D3160"/>
              </a:buClr>
              <a:buSzPts val="1742"/>
              <a:buFont typeface="Arial"/>
              <a:buChar char="○"/>
            </a:pPr>
            <a:r>
              <a:rPr lang="en-US" sz="1741">
                <a:solidFill>
                  <a:srgbClr val="1D3160"/>
                </a:solidFill>
              </a:rPr>
              <a:t>If a TK program is held in the child's home/neighborhood school, and there is more interest than space, a lottery will take place for TK placement. </a:t>
            </a:r>
            <a:endParaRPr sz="1741">
              <a:solidFill>
                <a:srgbClr val="1D3160"/>
              </a:solidFill>
            </a:endParaRPr>
          </a:p>
          <a:p>
            <a:pPr indent="-339204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D3160"/>
              </a:buClr>
              <a:buSzPts val="1742"/>
              <a:buFont typeface="Arial"/>
              <a:buChar char="○"/>
            </a:pPr>
            <a:r>
              <a:rPr lang="en-US" sz="1741">
                <a:solidFill>
                  <a:srgbClr val="1D3160"/>
                </a:solidFill>
              </a:rPr>
              <a:t>Students will return to their home/neighborhood school for Kindergarten if they do not attend TK in their neighborhood school.</a:t>
            </a:r>
            <a:endParaRPr sz="1741">
              <a:solidFill>
                <a:srgbClr val="1D3160"/>
              </a:solidFill>
            </a:endParaRPr>
          </a:p>
          <a:p>
            <a:pPr indent="-292100" lvl="0" marL="342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D3160"/>
              </a:buClr>
              <a:buSzPts val="2400"/>
              <a:buChar char="•"/>
            </a:pPr>
            <a:r>
              <a:rPr lang="en-US" sz="2400">
                <a:solidFill>
                  <a:srgbClr val="1D3160"/>
                </a:solidFill>
              </a:rPr>
              <a:t>What is a waiver? Why would I need one?</a:t>
            </a:r>
            <a:endParaRPr sz="2400">
              <a:solidFill>
                <a:srgbClr val="1D3160"/>
              </a:solidFill>
            </a:endParaRPr>
          </a:p>
          <a:p>
            <a:pPr indent="-323850" lvl="1" marL="74295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D3160"/>
              </a:buClr>
              <a:buSzPts val="2400"/>
              <a:buChar char="○"/>
            </a:pPr>
            <a:r>
              <a:rPr lang="en-US" sz="2400">
                <a:solidFill>
                  <a:srgbClr val="1D3160"/>
                </a:solidFill>
              </a:rPr>
              <a:t>If I sign a waiver, I am saying my child is ready for </a:t>
            </a:r>
            <a:r>
              <a:rPr b="1" lang="en-US" sz="2400">
                <a:solidFill>
                  <a:srgbClr val="1D3160"/>
                </a:solidFill>
              </a:rPr>
              <a:t>Kindergarten</a:t>
            </a:r>
            <a:r>
              <a:rPr lang="en-US" sz="2400">
                <a:solidFill>
                  <a:srgbClr val="1D3160"/>
                </a:solidFill>
              </a:rPr>
              <a:t>.</a:t>
            </a:r>
            <a:endParaRPr sz="2400">
              <a:solidFill>
                <a:srgbClr val="1D316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6"/>
          <p:cNvSpPr txBox="1"/>
          <p:nvPr>
            <p:ph type="title"/>
          </p:nvPr>
        </p:nvSpPr>
        <p:spPr>
          <a:xfrm>
            <a:off x="311700" y="1868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i="0" lang="en-US" sz="4400" u="none"/>
              <a:t>Registration is Online!</a:t>
            </a:r>
            <a:endParaRPr b="1"/>
          </a:p>
        </p:txBody>
      </p:sp>
      <p:sp>
        <p:nvSpPr>
          <p:cNvPr id="177" name="Google Shape;177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i="0" lang="en-US" sz="3200" u="none">
                <a:solidFill>
                  <a:srgbClr val="45AF9F"/>
                </a:solidFill>
                <a:latin typeface="Calibri"/>
                <a:ea typeface="Calibri"/>
                <a:cs typeface="Calibri"/>
                <a:sym typeface="Calibri"/>
              </a:rPr>
              <a:t>For Berkley School District Residents</a:t>
            </a:r>
            <a:endParaRPr>
              <a:solidFill>
                <a:srgbClr val="45AF9F"/>
              </a:solidFill>
            </a:endParaRPr>
          </a:p>
          <a:p>
            <a:pPr indent="-320675" lvl="1" marL="8032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D316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rPr>
              <a:t>Enrollment Window – </a:t>
            </a:r>
            <a:r>
              <a:rPr b="1" lang="en-US" sz="2400">
                <a:solidFill>
                  <a:srgbClr val="1D3160"/>
                </a:solidFill>
              </a:rPr>
              <a:t>February 6-17</a:t>
            </a:r>
            <a:endParaRPr b="1" sz="2400">
              <a:solidFill>
                <a:srgbClr val="1D3160"/>
              </a:solidFill>
            </a:endParaRPr>
          </a:p>
          <a:p>
            <a:pPr indent="-320675" lvl="1" marL="8032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D3160"/>
              </a:buClr>
              <a:buSzPts val="2400"/>
              <a:buFont typeface="Arial"/>
              <a:buChar char="•"/>
            </a:pPr>
            <a:r>
              <a:rPr b="0" i="0" lang="en-US" sz="2400" u="sng" cap="none" strike="noStrike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www.berkleyschools.org/enrollment</a:t>
            </a:r>
            <a:r>
              <a:rPr b="0" i="0" lang="en-US" sz="2400" u="none" cap="none" strike="noStrike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2400" u="none" cap="none" strike="noStrike">
              <a:solidFill>
                <a:srgbClr val="1D31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0675" lvl="1" marL="8032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D316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1D3160"/>
                </a:solidFill>
              </a:rPr>
              <a:t>Enrollment takes place all online, including uploading required documents</a:t>
            </a:r>
            <a:endParaRPr sz="2400">
              <a:solidFill>
                <a:srgbClr val="1D3160"/>
              </a:solidFill>
            </a:endParaRPr>
          </a:p>
          <a:p>
            <a:pPr indent="-320675" lvl="1" marL="8032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D316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1D3160"/>
                </a:solidFill>
              </a:rPr>
              <a:t>A school summary for your preschool will be coming after registration is completed.</a:t>
            </a:r>
            <a:endParaRPr b="0" i="0" sz="2400" u="none" cap="none" strike="noStrike">
              <a:solidFill>
                <a:srgbClr val="1D31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alibri"/>
              <a:buNone/>
            </a:pPr>
            <a:r>
              <a:rPr b="1" i="0" lang="en-US" sz="3659" u="none">
                <a:solidFill>
                  <a:srgbClr val="1D3160"/>
                </a:solidFill>
              </a:rPr>
              <a:t>Schools of Choice Program</a:t>
            </a:r>
            <a:br>
              <a:rPr b="1" i="0" lang="en-US" sz="3659" u="none">
                <a:solidFill>
                  <a:srgbClr val="1D3160"/>
                </a:solidFill>
              </a:rPr>
            </a:br>
            <a:r>
              <a:rPr b="1" i="0" lang="en-US" sz="3659" u="none">
                <a:solidFill>
                  <a:srgbClr val="1D3160"/>
                </a:solidFill>
              </a:rPr>
              <a:t>(Non-residents)</a:t>
            </a:r>
            <a:endParaRPr b="1" sz="3480">
              <a:solidFill>
                <a:srgbClr val="1D3160"/>
              </a:solidFill>
            </a:endParaRPr>
          </a:p>
        </p:txBody>
      </p:sp>
      <p:sp>
        <p:nvSpPr>
          <p:cNvPr id="184" name="Google Shape;184;p27"/>
          <p:cNvSpPr txBox="1"/>
          <p:nvPr>
            <p:ph idx="2" type="body"/>
          </p:nvPr>
        </p:nvSpPr>
        <p:spPr>
          <a:xfrm>
            <a:off x="4939500" y="501800"/>
            <a:ext cx="4045200" cy="39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65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●"/>
            </a:pPr>
            <a:r>
              <a:rPr lang="en-US" sz="1700"/>
              <a:t>Transitional </a:t>
            </a:r>
            <a:r>
              <a:rPr b="0" i="0" lang="en-US" sz="1700" u="none">
                <a:latin typeface="Calibri"/>
                <a:ea typeface="Calibri"/>
                <a:cs typeface="Calibri"/>
                <a:sym typeface="Calibri"/>
              </a:rPr>
              <a:t>Kindergarten through 5</a:t>
            </a:r>
            <a:r>
              <a:rPr b="0" baseline="30000" i="0" lang="en-US" sz="1700" u="none"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b="0" i="0" lang="en-US" sz="1700" u="none">
                <a:latin typeface="Calibri"/>
                <a:ea typeface="Calibri"/>
                <a:cs typeface="Calibri"/>
                <a:sym typeface="Calibri"/>
              </a:rPr>
              <a:t> grade – based on space availability</a:t>
            </a:r>
            <a:endParaRPr b="0" i="0" sz="1700" u="none"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 sz="1700"/>
              <a:t>Open to all Berkley Schools elementary schools</a:t>
            </a:r>
            <a:endParaRPr sz="1700"/>
          </a:p>
          <a:p>
            <a:pPr indent="-3365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●"/>
            </a:pPr>
            <a:r>
              <a:rPr b="0" i="0" lang="en-US" sz="1700" u="none">
                <a:latin typeface="Calibri"/>
                <a:ea typeface="Calibri"/>
                <a:cs typeface="Calibri"/>
                <a:sym typeface="Calibri"/>
              </a:rPr>
              <a:t>Oakland County resident</a:t>
            </a:r>
            <a:endParaRPr sz="1700"/>
          </a:p>
          <a:p>
            <a:pPr indent="-3365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b="1" i="0" lang="en-US" sz="1700" u="none"/>
              <a:t>Application Window</a:t>
            </a:r>
            <a:r>
              <a:rPr b="1" lang="en-US" sz="1700"/>
              <a:t>:</a:t>
            </a:r>
            <a:r>
              <a:rPr b="1" i="0" lang="en-US" sz="1700" u="none"/>
              <a:t> </a:t>
            </a:r>
            <a:br>
              <a:rPr b="1" i="0" lang="en-US" sz="1700" u="none"/>
            </a:br>
            <a:r>
              <a:rPr b="1" i="0" lang="en-US" sz="1700" u="none"/>
              <a:t>February 1</a:t>
            </a:r>
            <a:r>
              <a:rPr b="1" lang="en-US" sz="1700"/>
              <a:t>3</a:t>
            </a:r>
            <a:r>
              <a:rPr b="1" i="0" lang="en-US" sz="1700" u="none"/>
              <a:t> - March </a:t>
            </a:r>
            <a:r>
              <a:rPr b="1" lang="en-US" sz="1700"/>
              <a:t>3, 2023</a:t>
            </a:r>
            <a:endParaRPr b="1" sz="1700"/>
          </a:p>
          <a:p>
            <a:pPr indent="-3365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●"/>
            </a:pPr>
            <a:r>
              <a:rPr b="0" i="0" lang="en-US" sz="1700" u="none">
                <a:latin typeface="Calibri"/>
                <a:ea typeface="Calibri"/>
                <a:cs typeface="Calibri"/>
                <a:sym typeface="Calibri"/>
              </a:rPr>
              <a:t>Berkley is a walking district; Transportation not provided </a:t>
            </a:r>
            <a:endParaRPr sz="1700"/>
          </a:p>
          <a:p>
            <a:pPr indent="-3365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●"/>
            </a:pPr>
            <a:r>
              <a:rPr b="0" i="0" lang="en-US" sz="1700" u="none">
                <a:latin typeface="Calibri"/>
                <a:ea typeface="Calibri"/>
                <a:cs typeface="Calibri"/>
                <a:sym typeface="Calibri"/>
              </a:rPr>
              <a:t>Building preference is not guaranteed</a:t>
            </a:r>
            <a:endParaRPr sz="1700"/>
          </a:p>
          <a:p>
            <a:pPr indent="-3365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●"/>
            </a:pPr>
            <a:r>
              <a:rPr b="0" i="0" lang="en-US" sz="1700" u="none">
                <a:latin typeface="Calibri"/>
                <a:ea typeface="Calibri"/>
                <a:cs typeface="Calibri"/>
                <a:sym typeface="Calibri"/>
              </a:rPr>
              <a:t>SOC students remain in BSD through graduation </a:t>
            </a:r>
            <a:endParaRPr sz="1700"/>
          </a:p>
          <a:p>
            <a:pPr indent="-3365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○"/>
            </a:pPr>
            <a:r>
              <a:rPr b="0" i="0" lang="en-US" sz="1700" u="none">
                <a:latin typeface="Calibri"/>
                <a:ea typeface="Calibri"/>
                <a:cs typeface="Calibri"/>
                <a:sym typeface="Calibri"/>
              </a:rPr>
              <a:t>Unless there is a break in enrollment</a:t>
            </a:r>
            <a:endParaRPr b="0" i="0" sz="1700" u="non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8"/>
          <p:cNvSpPr txBox="1"/>
          <p:nvPr>
            <p:ph type="title"/>
          </p:nvPr>
        </p:nvSpPr>
        <p:spPr>
          <a:xfrm>
            <a:off x="311700" y="2956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sz="2400"/>
              <a:t>Transitional Kindergarten &amp; Kindergarten </a:t>
            </a:r>
            <a:r>
              <a:rPr b="1" i="0" lang="en-US" sz="2400"/>
              <a:t>Round-Up Dates</a:t>
            </a:r>
            <a:endParaRPr b="1" sz="2400"/>
          </a:p>
        </p:txBody>
      </p:sp>
      <p:sp>
        <p:nvSpPr>
          <p:cNvPr id="190" name="Google Shape;190;p28"/>
          <p:cNvSpPr txBox="1"/>
          <p:nvPr>
            <p:ph idx="1" type="body"/>
          </p:nvPr>
        </p:nvSpPr>
        <p:spPr>
          <a:xfrm>
            <a:off x="311700" y="1152475"/>
            <a:ext cx="4495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b="1" i="0" lang="en-US" u="none">
                <a:solidFill>
                  <a:srgbClr val="1D3160"/>
                </a:solidFill>
              </a:rPr>
              <a:t>Angell</a:t>
            </a:r>
            <a:r>
              <a:rPr b="0" i="0" lang="en-US" u="none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US">
                <a:solidFill>
                  <a:srgbClr val="1D3160"/>
                </a:solidFill>
              </a:rPr>
              <a:t>Wednesday</a:t>
            </a:r>
            <a:r>
              <a:rPr b="0" i="0" lang="en-US" u="none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rPr>
              <a:t>, May </a:t>
            </a:r>
            <a:r>
              <a:rPr lang="en-US">
                <a:solidFill>
                  <a:srgbClr val="1D3160"/>
                </a:solidFill>
              </a:rPr>
              <a:t>10</a:t>
            </a:r>
            <a:r>
              <a:rPr b="0" i="0" lang="en-US" u="none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rPr>
              <a:t>, 20</a:t>
            </a:r>
            <a:r>
              <a:rPr lang="en-US">
                <a:solidFill>
                  <a:srgbClr val="1D3160"/>
                </a:solidFill>
              </a:rPr>
              <a:t>23</a:t>
            </a:r>
            <a:endParaRPr>
              <a:solidFill>
                <a:srgbClr val="1D316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b="1" i="0" lang="en-US" u="none">
                <a:solidFill>
                  <a:srgbClr val="1D3160"/>
                </a:solidFill>
              </a:rPr>
              <a:t>Burton</a:t>
            </a:r>
            <a:r>
              <a:rPr b="0" i="0" lang="en-US" u="none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US">
                <a:solidFill>
                  <a:srgbClr val="1D3160"/>
                </a:solidFill>
              </a:rPr>
              <a:t>Friday, May 5, 2023</a:t>
            </a:r>
            <a:endParaRPr>
              <a:solidFill>
                <a:srgbClr val="1D316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b="1" i="0" lang="en-US" u="none">
                <a:solidFill>
                  <a:srgbClr val="1D3160"/>
                </a:solidFill>
              </a:rPr>
              <a:t>Norup International</a:t>
            </a:r>
            <a:r>
              <a:rPr b="0" i="0" lang="en-US" u="none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US">
                <a:solidFill>
                  <a:srgbClr val="1D3160"/>
                </a:solidFill>
              </a:rPr>
              <a:t>Tuesday</a:t>
            </a:r>
            <a:r>
              <a:rPr b="0" i="0" lang="en-US" u="none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rPr>
              <a:t>, May </a:t>
            </a:r>
            <a:r>
              <a:rPr lang="en-US">
                <a:solidFill>
                  <a:srgbClr val="1D3160"/>
                </a:solidFill>
              </a:rPr>
              <a:t>16,</a:t>
            </a:r>
            <a:r>
              <a:rPr b="0" i="0" lang="en-US" u="none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rPr>
              <a:t> 20</a:t>
            </a:r>
            <a:r>
              <a:rPr lang="en-US">
                <a:solidFill>
                  <a:srgbClr val="1D3160"/>
                </a:solidFill>
              </a:rPr>
              <a:t>23</a:t>
            </a:r>
            <a:endParaRPr>
              <a:solidFill>
                <a:srgbClr val="1D316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b="1" i="0" lang="en-US" u="none">
                <a:solidFill>
                  <a:srgbClr val="1D3160"/>
                </a:solidFill>
              </a:rPr>
              <a:t>Pattengill</a:t>
            </a:r>
            <a:r>
              <a:rPr b="0" i="0" lang="en-US" u="none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US">
                <a:solidFill>
                  <a:srgbClr val="1D3160"/>
                </a:solidFill>
              </a:rPr>
              <a:t>Wednesday, May 10, 2023</a:t>
            </a:r>
            <a:endParaRPr>
              <a:solidFill>
                <a:srgbClr val="1D316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b="1" i="0" lang="en-US" u="none">
                <a:solidFill>
                  <a:srgbClr val="1D3160"/>
                </a:solidFill>
              </a:rPr>
              <a:t>Rogers</a:t>
            </a:r>
            <a:r>
              <a:rPr b="0" i="0" lang="en-US" u="none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US">
                <a:solidFill>
                  <a:srgbClr val="1D3160"/>
                </a:solidFill>
              </a:rPr>
              <a:t>Tuesday, May 16, 2023</a:t>
            </a:r>
            <a:endParaRPr>
              <a:solidFill>
                <a:srgbClr val="1D3160"/>
              </a:solidFill>
            </a:endParaRPr>
          </a:p>
        </p:txBody>
      </p:sp>
      <p:pic>
        <p:nvPicPr>
          <p:cNvPr id="191" name="Google Shape;19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5426" y="1058825"/>
            <a:ext cx="4137700" cy="2358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9"/>
          <p:cNvSpPr txBox="1"/>
          <p:nvPr>
            <p:ph idx="1" type="body"/>
          </p:nvPr>
        </p:nvSpPr>
        <p:spPr>
          <a:xfrm>
            <a:off x="311700" y="416975"/>
            <a:ext cx="8520600" cy="8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100" u="sng">
                <a:solidFill>
                  <a:schemeClr val="hlink"/>
                </a:solidFill>
                <a:hlinkClick r:id="rId3"/>
              </a:rPr>
              <a:t>Watch this video</a:t>
            </a:r>
            <a:r>
              <a:rPr lang="en-US" sz="2100"/>
              <a:t> </a:t>
            </a:r>
            <a:r>
              <a:rPr lang="en-US" sz="2100">
                <a:solidFill>
                  <a:srgbClr val="1D3160"/>
                </a:solidFill>
              </a:rPr>
              <a:t>welcoming you to the Berkley Schools from </a:t>
            </a:r>
            <a:br>
              <a:rPr lang="en-US" sz="2100">
                <a:solidFill>
                  <a:srgbClr val="1D3160"/>
                </a:solidFill>
              </a:rPr>
            </a:br>
            <a:r>
              <a:rPr lang="en-US" sz="2100">
                <a:solidFill>
                  <a:srgbClr val="1D3160"/>
                </a:solidFill>
              </a:rPr>
              <a:t>Superintendent Scott Francis and learn more about the enrollment process.</a:t>
            </a:r>
            <a:endParaRPr b="0" i="0" sz="2100" u="none">
              <a:solidFill>
                <a:srgbClr val="1D31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uperintendent Francis addresses new members of the Berkley Schools Family!" id="197" name="Google Shape;197;p29" title="2022 Kindergarten Enrollment: A Welcome Message from Superintendent Francis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02653" y="1246837"/>
            <a:ext cx="4938694" cy="370400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0"/>
          <p:cNvSpPr txBox="1"/>
          <p:nvPr>
            <p:ph type="title"/>
          </p:nvPr>
        </p:nvSpPr>
        <p:spPr>
          <a:xfrm>
            <a:off x="311700" y="296925"/>
            <a:ext cx="44787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>
                <a:solidFill>
                  <a:srgbClr val="45AF9F"/>
                </a:solidFill>
              </a:rPr>
              <a:t>Questions?</a:t>
            </a:r>
            <a:endParaRPr sz="3000">
              <a:solidFill>
                <a:srgbClr val="45AF9F"/>
              </a:solidFill>
            </a:endParaRPr>
          </a:p>
        </p:txBody>
      </p:sp>
      <p:sp>
        <p:nvSpPr>
          <p:cNvPr id="203" name="Google Shape;203;p30"/>
          <p:cNvSpPr txBox="1"/>
          <p:nvPr>
            <p:ph idx="1" type="body"/>
          </p:nvPr>
        </p:nvSpPr>
        <p:spPr>
          <a:xfrm>
            <a:off x="311700" y="1298075"/>
            <a:ext cx="8520600" cy="32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/>
              <a:t>Thank you for attending!</a:t>
            </a:r>
            <a:endParaRPr b="1" sz="22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/>
              <a:t>Don’t forget to sign in and </a:t>
            </a:r>
            <a:br>
              <a:rPr lang="en-US"/>
            </a:br>
            <a:r>
              <a:rPr lang="en-US"/>
              <a:t>let us know what your </a:t>
            </a:r>
            <a:br>
              <a:rPr lang="en-US"/>
            </a:br>
            <a:r>
              <a:rPr lang="en-US"/>
              <a:t>preference is for next year.</a:t>
            </a:r>
            <a:endParaRPr/>
          </a:p>
        </p:txBody>
      </p:sp>
      <p:pic>
        <p:nvPicPr>
          <p:cNvPr id="204" name="Google Shape;20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3950" y="2011050"/>
            <a:ext cx="1846651" cy="1846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3438" y="1452725"/>
            <a:ext cx="3769389" cy="270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5"/>
          <p:cNvSpPr txBox="1"/>
          <p:nvPr>
            <p:ph type="title"/>
          </p:nvPr>
        </p:nvSpPr>
        <p:spPr>
          <a:xfrm>
            <a:off x="311700" y="2956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0555"/>
              <a:buFont typeface="Arial"/>
              <a:buNone/>
            </a:pPr>
            <a:r>
              <a:rPr b="1" lang="en-US" sz="3600"/>
              <a:t>Tonight’s Agenda</a:t>
            </a:r>
            <a:endParaRPr b="1" sz="3600"/>
          </a:p>
        </p:txBody>
      </p:sp>
      <p:sp>
        <p:nvSpPr>
          <p:cNvPr id="95" name="Google Shape;95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AutoNum type="arabicPeriod"/>
            </a:pPr>
            <a:r>
              <a:rPr lang="en-US" sz="2400"/>
              <a:t>Welcome - please fill out the </a:t>
            </a:r>
            <a:r>
              <a:rPr b="1" lang="en-US" sz="2400" u="sng">
                <a:solidFill>
                  <a:schemeClr val="hlink"/>
                </a:solidFill>
                <a:hlinkClick r:id="rId3"/>
              </a:rPr>
              <a:t>attendance sheet</a:t>
            </a:r>
            <a:endParaRPr b="1"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AutoNum type="arabicPeriod"/>
            </a:pPr>
            <a:r>
              <a:rPr lang="en-US" sz="2400"/>
              <a:t>Handouts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AutoNum type="arabicPeriod"/>
            </a:pPr>
            <a:r>
              <a:rPr lang="en-US" sz="2400"/>
              <a:t>Presentation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AutoNum type="arabicPeriod"/>
            </a:pPr>
            <a:r>
              <a:rPr lang="en-US" sz="2400"/>
              <a:t>Questions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AutoNum type="arabicPeriod"/>
            </a:pPr>
            <a:r>
              <a:rPr lang="en-US" sz="2400"/>
              <a:t>Tour of the building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AutoNum type="arabicPeriod"/>
            </a:pPr>
            <a:r>
              <a:rPr lang="en-US" sz="2400"/>
              <a:t>School staff available for questions</a:t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6" name="Google Shape;9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43050" y="1152475"/>
            <a:ext cx="1851648" cy="1851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/>
          <p:nvPr>
            <p:ph type="title"/>
          </p:nvPr>
        </p:nvSpPr>
        <p:spPr>
          <a:xfrm>
            <a:off x="457200" y="154483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i="0" lang="en-US" sz="440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Principal’s Welcome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2" name="Google Shape;102;p16"/>
          <p:cNvSpPr txBox="1"/>
          <p:nvPr>
            <p:ph idx="1" type="body"/>
          </p:nvPr>
        </p:nvSpPr>
        <p:spPr>
          <a:xfrm>
            <a:off x="457200" y="1085850"/>
            <a:ext cx="8229600" cy="29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Welcome to Burton Elementary School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We are so pleased  you will be joining us for the fall of 2023.  Our school is a warm and inviting place to learn and grow.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 Here are a few faces that will become familiar soon.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/>
          <p:nvPr>
            <p:ph type="title"/>
          </p:nvPr>
        </p:nvSpPr>
        <p:spPr>
          <a:xfrm>
            <a:off x="457200" y="196678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Our Office Staff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9" name="Google Shape;109;p17"/>
          <p:cNvSpPr txBox="1"/>
          <p:nvPr>
            <p:ph idx="1" type="body"/>
          </p:nvPr>
        </p:nvSpPr>
        <p:spPr>
          <a:xfrm>
            <a:off x="457200" y="900113"/>
            <a:ext cx="8229600" cy="2545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   Miss Patti                                                                               Miss Erika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   Miss Patti									Miss Erika            </a:t>
            </a:r>
            <a:endParaRPr/>
          </a:p>
        </p:txBody>
      </p:sp>
      <p:pic>
        <p:nvPicPr>
          <p:cNvPr id="110" name="Google Shape;11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200150"/>
            <a:ext cx="2227914" cy="2836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1726" y="1181803"/>
            <a:ext cx="2298810" cy="2873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Burton’s Social Workers</a:t>
            </a:r>
            <a:endParaRPr/>
          </a:p>
        </p:txBody>
      </p:sp>
      <p:sp>
        <p:nvSpPr>
          <p:cNvPr id="118" name="Google Shape;118;p1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US"/>
              <a:t>Mrs. Cain</a:t>
            </a:r>
            <a:endParaRPr/>
          </a:p>
        </p:txBody>
      </p:sp>
      <p:sp>
        <p:nvSpPr>
          <p:cNvPr id="119" name="Google Shape;119;p1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US"/>
              <a:t>Miss Ball</a:t>
            </a:r>
            <a:endParaRPr/>
          </a:p>
        </p:txBody>
      </p:sp>
      <p:pic>
        <p:nvPicPr>
          <p:cNvPr id="120" name="Google Shape;12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975" y="1531950"/>
            <a:ext cx="2945898" cy="3127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5425" y="1531950"/>
            <a:ext cx="2945898" cy="3127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Mr Roberto Fournier - Head Custodian</a:t>
            </a:r>
            <a:endParaRPr/>
          </a:p>
        </p:txBody>
      </p:sp>
      <p:sp>
        <p:nvSpPr>
          <p:cNvPr id="128" name="Google Shape;128;p1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1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0" name="Google Shape;13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225" y="1152475"/>
            <a:ext cx="3493600" cy="3546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Calibri"/>
              <a:buNone/>
            </a:pPr>
            <a:r>
              <a:rPr b="1" i="0" lang="en-US" sz="4000" u="none"/>
              <a:t>Our Programs</a:t>
            </a:r>
            <a:endParaRPr b="1" sz="4000"/>
          </a:p>
        </p:txBody>
      </p:sp>
      <p:sp>
        <p:nvSpPr>
          <p:cNvPr id="136" name="Google Shape;136;p20"/>
          <p:cNvSpPr txBox="1"/>
          <p:nvPr>
            <p:ph idx="1" type="body"/>
          </p:nvPr>
        </p:nvSpPr>
        <p:spPr>
          <a:xfrm>
            <a:off x="311700" y="1270000"/>
            <a:ext cx="3999900" cy="32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800" u="none" cap="none" strike="noStrike">
                <a:solidFill>
                  <a:srgbClr val="1D3160"/>
                </a:solidFill>
              </a:rPr>
              <a:t>Kindergarten</a:t>
            </a:r>
            <a:endParaRPr b="1" sz="3800">
              <a:solidFill>
                <a:srgbClr val="1D3160"/>
              </a:solidFill>
            </a:endParaRPr>
          </a:p>
          <a:p>
            <a:pPr indent="-379412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AF9F"/>
              </a:buClr>
              <a:buSzPct val="100000"/>
              <a:buFont typeface="Calibri"/>
              <a:buChar char="●"/>
            </a:pPr>
            <a:r>
              <a:rPr b="0" i="0" lang="en-US" sz="3800" u="none" cap="none" strike="noStrike">
                <a:solidFill>
                  <a:srgbClr val="45AF9F"/>
                </a:solidFill>
                <a:latin typeface="Calibri"/>
                <a:ea typeface="Calibri"/>
                <a:cs typeface="Calibri"/>
                <a:sym typeface="Calibri"/>
              </a:rPr>
              <a:t>All Schools </a:t>
            </a:r>
            <a:endParaRPr sz="3800">
              <a:solidFill>
                <a:srgbClr val="45AF9F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3800">
              <a:solidFill>
                <a:srgbClr val="1D316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i="0" lang="en-US" sz="3800" u="none" cap="none" strike="noStrike">
                <a:solidFill>
                  <a:srgbClr val="1D3160"/>
                </a:solidFill>
              </a:rPr>
              <a:t>Transitional Kindergarten</a:t>
            </a:r>
            <a:endParaRPr b="1" sz="3800">
              <a:solidFill>
                <a:srgbClr val="1D3160"/>
              </a:solidFill>
            </a:endParaRPr>
          </a:p>
          <a:p>
            <a:pPr indent="-379412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5AF9F"/>
              </a:buClr>
              <a:buSzPct val="100000"/>
              <a:buFont typeface="Calibri"/>
              <a:buChar char="●"/>
            </a:pPr>
            <a:r>
              <a:rPr b="0" i="0" lang="en-US" sz="3800" u="none" cap="none" strike="noStrike">
                <a:solidFill>
                  <a:srgbClr val="45AF9F"/>
                </a:solidFill>
                <a:latin typeface="Calibri"/>
                <a:ea typeface="Calibri"/>
                <a:cs typeface="Calibri"/>
                <a:sym typeface="Calibri"/>
              </a:rPr>
              <a:t>Location(s) TBD</a:t>
            </a:r>
            <a:endParaRPr sz="3800">
              <a:solidFill>
                <a:srgbClr val="45AF9F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3800">
              <a:solidFill>
                <a:srgbClr val="45AF9F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US" sz="3800" u="none" cap="none" strike="noStrike">
                <a:solidFill>
                  <a:srgbClr val="45AF9F"/>
                </a:solidFill>
                <a:latin typeface="Calibri"/>
                <a:ea typeface="Calibri"/>
                <a:cs typeface="Calibri"/>
                <a:sym typeface="Calibri"/>
              </a:rPr>
              <a:t>Full day of </a:t>
            </a:r>
            <a:r>
              <a:rPr lang="en-US" sz="3800">
                <a:solidFill>
                  <a:srgbClr val="45AF9F"/>
                </a:solidFill>
              </a:rPr>
              <a:t>learning</a:t>
            </a:r>
            <a:r>
              <a:rPr b="0" i="0" lang="en-US" sz="3800" u="none" cap="none" strike="noStrike">
                <a:solidFill>
                  <a:srgbClr val="45AF9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br>
              <a:rPr b="0" i="0" lang="en-US" sz="3800" u="none" cap="none" strike="noStrike">
                <a:solidFill>
                  <a:srgbClr val="45AF9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3800" u="none" cap="none" strike="noStrike">
                <a:solidFill>
                  <a:srgbClr val="45AF9F"/>
                </a:solidFill>
                <a:latin typeface="Calibri"/>
                <a:ea typeface="Calibri"/>
                <a:cs typeface="Calibri"/>
                <a:sym typeface="Calibri"/>
              </a:rPr>
              <a:t>special classes, recess, lunch</a:t>
            </a:r>
            <a:endParaRPr b="0" i="0" sz="3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2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400">
                <a:solidFill>
                  <a:srgbClr val="1D3160"/>
                </a:solidFill>
              </a:rPr>
              <a:t>Before and after school care </a:t>
            </a:r>
            <a:br>
              <a:rPr b="1" lang="en-US" sz="2400">
                <a:solidFill>
                  <a:srgbClr val="1D3160"/>
                </a:solidFill>
              </a:rPr>
            </a:br>
            <a:r>
              <a:rPr b="1" lang="en-US" sz="2400">
                <a:solidFill>
                  <a:srgbClr val="1D3160"/>
                </a:solidFill>
              </a:rPr>
              <a:t>is available, as space allows:</a:t>
            </a:r>
            <a:endParaRPr b="1" sz="2400">
              <a:solidFill>
                <a:srgbClr val="1D3160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5AF9F"/>
              </a:buClr>
              <a:buSzPts val="2400"/>
              <a:buChar char="●"/>
            </a:pPr>
            <a:r>
              <a:rPr b="1" lang="en-US" sz="2400">
                <a:solidFill>
                  <a:srgbClr val="45AF9F"/>
                </a:solidFill>
              </a:rPr>
              <a:t>Angell, Pattengill, Rogers and Norup</a:t>
            </a:r>
            <a:r>
              <a:rPr lang="en-US" sz="2400">
                <a:solidFill>
                  <a:srgbClr val="45AF9F"/>
                </a:solidFill>
              </a:rPr>
              <a:t> - Berkley Schools Kids' Zone Latchkey Program </a:t>
            </a:r>
            <a:endParaRPr sz="2400">
              <a:solidFill>
                <a:srgbClr val="45AF9F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AF9F"/>
              </a:buClr>
              <a:buSzPts val="2400"/>
              <a:buChar char="●"/>
            </a:pPr>
            <a:r>
              <a:rPr b="1" lang="en-US" sz="2400">
                <a:solidFill>
                  <a:srgbClr val="45AF9F"/>
                </a:solidFill>
              </a:rPr>
              <a:t>Burton</a:t>
            </a:r>
            <a:r>
              <a:rPr lang="en-US" sz="2400">
                <a:solidFill>
                  <a:srgbClr val="45AF9F"/>
                </a:solidFill>
              </a:rPr>
              <a:t> - Huntington Woods Recreation Center</a:t>
            </a:r>
            <a:endParaRPr sz="2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1"/>
          <p:cNvSpPr txBox="1"/>
          <p:nvPr>
            <p:ph type="title"/>
          </p:nvPr>
        </p:nvSpPr>
        <p:spPr>
          <a:xfrm>
            <a:off x="265500" y="928375"/>
            <a:ext cx="4045200" cy="72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i="0" lang="en-US" sz="4400" u="none">
                <a:solidFill>
                  <a:srgbClr val="1D3160"/>
                </a:solidFill>
              </a:rPr>
              <a:t>Academics</a:t>
            </a:r>
            <a:endParaRPr b="1">
              <a:solidFill>
                <a:srgbClr val="1D3160"/>
              </a:solidFill>
            </a:endParaRPr>
          </a:p>
        </p:txBody>
      </p:sp>
      <p:sp>
        <p:nvSpPr>
          <p:cNvPr id="143" name="Google Shape;143;p21"/>
          <p:cNvSpPr txBox="1"/>
          <p:nvPr>
            <p:ph idx="1" type="subTitle"/>
          </p:nvPr>
        </p:nvSpPr>
        <p:spPr>
          <a:xfrm>
            <a:off x="265500" y="1807075"/>
            <a:ext cx="4045200" cy="283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n-US" sz="2800">
                <a:solidFill>
                  <a:srgbClr val="1D3160"/>
                </a:solidFill>
              </a:rPr>
              <a:t>Reading Literacy and Writing</a:t>
            </a:r>
            <a:endParaRPr sz="1800">
              <a:solidFill>
                <a:srgbClr val="1D316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n-US" sz="2800">
                <a:solidFill>
                  <a:srgbClr val="1D3160"/>
                </a:solidFill>
              </a:rPr>
              <a:t>Math</a:t>
            </a:r>
            <a:endParaRPr sz="1800">
              <a:solidFill>
                <a:srgbClr val="1D316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n-US" sz="2800">
                <a:solidFill>
                  <a:srgbClr val="1D3160"/>
                </a:solidFill>
              </a:rPr>
              <a:t>Science</a:t>
            </a:r>
            <a:endParaRPr sz="1800">
              <a:solidFill>
                <a:srgbClr val="1D316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n-US" sz="2800">
                <a:solidFill>
                  <a:srgbClr val="1D3160"/>
                </a:solidFill>
              </a:rPr>
              <a:t>Social Studies</a:t>
            </a:r>
            <a:endParaRPr sz="1800">
              <a:solidFill>
                <a:srgbClr val="1D316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n-US" sz="2800">
                <a:solidFill>
                  <a:srgbClr val="1D3160"/>
                </a:solidFill>
              </a:rPr>
              <a:t>Special Subjects</a:t>
            </a:r>
            <a:endParaRPr sz="1800">
              <a:solidFill>
                <a:srgbClr val="1D3160"/>
              </a:solidFill>
            </a:endParaRPr>
          </a:p>
          <a:p>
            <a:pPr indent="-87312" lvl="0" marL="457200" rtl="0" algn="l">
              <a:spcBef>
                <a:spcPts val="600"/>
              </a:spcBef>
              <a:spcAft>
                <a:spcPts val="0"/>
              </a:spcAft>
              <a:buClr>
                <a:srgbClr val="1D3160"/>
              </a:buClr>
              <a:buSzPct val="100000"/>
              <a:buFont typeface="Noto Sans Symbols"/>
              <a:buChar char="✓"/>
            </a:pPr>
            <a:r>
              <a:rPr lang="en-US" sz="2200">
                <a:solidFill>
                  <a:srgbClr val="1D3160"/>
                </a:solidFill>
              </a:rPr>
              <a:t>Art</a:t>
            </a:r>
            <a:endParaRPr sz="1800">
              <a:solidFill>
                <a:srgbClr val="1D3160"/>
              </a:solidFill>
            </a:endParaRPr>
          </a:p>
          <a:p>
            <a:pPr indent="-87312" lvl="0" marL="457200" rtl="0" algn="l">
              <a:spcBef>
                <a:spcPts val="600"/>
              </a:spcBef>
              <a:spcAft>
                <a:spcPts val="0"/>
              </a:spcAft>
              <a:buClr>
                <a:srgbClr val="1D3160"/>
              </a:buClr>
              <a:buSzPct val="100000"/>
              <a:buFont typeface="Noto Sans Symbols"/>
              <a:buChar char="✓"/>
            </a:pPr>
            <a:r>
              <a:rPr lang="en-US" sz="2200">
                <a:solidFill>
                  <a:srgbClr val="1D3160"/>
                </a:solidFill>
              </a:rPr>
              <a:t>Music </a:t>
            </a:r>
            <a:endParaRPr sz="1800">
              <a:solidFill>
                <a:srgbClr val="1D3160"/>
              </a:solidFill>
            </a:endParaRPr>
          </a:p>
          <a:p>
            <a:pPr indent="-87312" lvl="0" marL="457200" rtl="0" algn="l">
              <a:spcBef>
                <a:spcPts val="600"/>
              </a:spcBef>
              <a:spcAft>
                <a:spcPts val="0"/>
              </a:spcAft>
              <a:buClr>
                <a:srgbClr val="1D3160"/>
              </a:buClr>
              <a:buSzPct val="100000"/>
              <a:buFont typeface="Noto Sans Symbols"/>
              <a:buChar char="✓"/>
            </a:pPr>
            <a:r>
              <a:rPr lang="en-US" sz="2200">
                <a:solidFill>
                  <a:srgbClr val="1D3160"/>
                </a:solidFill>
              </a:rPr>
              <a:t>Physical Education</a:t>
            </a:r>
            <a:endParaRPr sz="1800">
              <a:solidFill>
                <a:srgbClr val="1D3160"/>
              </a:solidFill>
            </a:endParaRPr>
          </a:p>
          <a:p>
            <a:pPr indent="-87312" lvl="0" marL="457200" rtl="0" algn="l">
              <a:spcBef>
                <a:spcPts val="600"/>
              </a:spcBef>
              <a:spcAft>
                <a:spcPts val="0"/>
              </a:spcAft>
              <a:buClr>
                <a:srgbClr val="1D3160"/>
              </a:buClr>
              <a:buSzPct val="100000"/>
              <a:buFont typeface="Noto Sans Symbols"/>
              <a:buChar char="✓"/>
            </a:pPr>
            <a:r>
              <a:rPr lang="en-US" sz="2200">
                <a:solidFill>
                  <a:srgbClr val="1D3160"/>
                </a:solidFill>
              </a:rPr>
              <a:t>Media Center (Library/Technology)</a:t>
            </a:r>
            <a:endParaRPr sz="2200">
              <a:solidFill>
                <a:srgbClr val="1D3160"/>
              </a:solidFill>
            </a:endParaRPr>
          </a:p>
          <a:p>
            <a:pPr indent="-87312" lvl="0" marL="457200" rtl="0" algn="l">
              <a:spcBef>
                <a:spcPts val="600"/>
              </a:spcBef>
              <a:spcAft>
                <a:spcPts val="0"/>
              </a:spcAft>
              <a:buClr>
                <a:srgbClr val="1D3160"/>
              </a:buClr>
              <a:buSzPct val="100000"/>
              <a:buChar char="✓"/>
            </a:pPr>
            <a:r>
              <a:rPr lang="en-US" sz="2200">
                <a:solidFill>
                  <a:srgbClr val="1D3160"/>
                </a:solidFill>
              </a:rPr>
              <a:t>Optional: Study Skills &amp; Spanish</a:t>
            </a:r>
            <a:endParaRPr sz="2200">
              <a:solidFill>
                <a:srgbClr val="1D3160"/>
              </a:solidFill>
            </a:endParaRPr>
          </a:p>
        </p:txBody>
      </p:sp>
      <p:pic>
        <p:nvPicPr>
          <p:cNvPr id="144" name="Google Shape;144;p21"/>
          <p:cNvPicPr preferRelativeResize="0"/>
          <p:nvPr/>
        </p:nvPicPr>
        <p:blipFill rotWithShape="1">
          <a:blip r:embed="rId3">
            <a:alphaModFix/>
          </a:blip>
          <a:srcRect b="0" l="0" r="23147" t="0"/>
          <a:stretch/>
        </p:blipFill>
        <p:spPr>
          <a:xfrm>
            <a:off x="5516149" y="252350"/>
            <a:ext cx="2620050" cy="2259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6150" y="2578601"/>
            <a:ext cx="2620042" cy="2266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2"/>
          <p:cNvSpPr txBox="1"/>
          <p:nvPr>
            <p:ph type="title"/>
          </p:nvPr>
        </p:nvSpPr>
        <p:spPr>
          <a:xfrm>
            <a:off x="311700" y="2956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i="0" lang="en-US" sz="3200" u="none"/>
              <a:t>What is the Transitional Kindergarten program? </a:t>
            </a:r>
            <a:endParaRPr b="1"/>
          </a:p>
        </p:txBody>
      </p:sp>
      <p:sp>
        <p:nvSpPr>
          <p:cNvPr id="151" name="Google Shape;151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33147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160"/>
              </a:buClr>
              <a:buSzPct val="100000"/>
              <a:buFont typeface="Arial"/>
              <a:buChar char="•"/>
            </a:pPr>
            <a:r>
              <a:rPr b="0" i="0" lang="en-US" sz="2400" u="none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rPr>
              <a:t>Specialized program to meet the academic and social development of students who are not quite ready for regular Kindergarten</a:t>
            </a:r>
            <a:endParaRPr>
              <a:solidFill>
                <a:srgbClr val="1D3160"/>
              </a:solidFill>
            </a:endParaRPr>
          </a:p>
          <a:p>
            <a:pPr indent="-33147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D3160"/>
              </a:buClr>
              <a:buSzPct val="100000"/>
              <a:buFont typeface="Arial"/>
              <a:buChar char="•"/>
            </a:pPr>
            <a:r>
              <a:rPr b="0" i="0" lang="en-US" sz="2400" u="none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rPr>
              <a:t>Placement is a joint decision between parents and principals;  </a:t>
            </a:r>
            <a:br>
              <a:rPr b="0" i="0" lang="en-US" sz="2400" u="none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400" u="none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rPr>
              <a:t>A guided discussion will include:</a:t>
            </a:r>
            <a:endParaRPr>
              <a:solidFill>
                <a:srgbClr val="1D3160"/>
              </a:solidFill>
            </a:endParaRPr>
          </a:p>
          <a:p>
            <a:pPr indent="-336550" lvl="1" marL="8032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D3160"/>
              </a:buClr>
              <a:buSzPct val="100000"/>
              <a:buFont typeface="Arial"/>
              <a:buChar char="–"/>
            </a:pPr>
            <a:r>
              <a:rPr b="0" i="0" lang="en-US" sz="2000" u="none" cap="none" strike="noStrike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rPr>
              <a:t>readiness skills</a:t>
            </a:r>
            <a:endParaRPr>
              <a:solidFill>
                <a:srgbClr val="1D3160"/>
              </a:solidFill>
            </a:endParaRPr>
          </a:p>
          <a:p>
            <a:pPr indent="-336550" lvl="1" marL="8032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D3160"/>
              </a:buClr>
              <a:buSzPct val="100000"/>
              <a:buFont typeface="Arial"/>
              <a:buChar char="–"/>
            </a:pPr>
            <a:r>
              <a:rPr b="0" i="0" lang="en-US" sz="2000" u="none" cap="none" strike="noStrike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rPr>
              <a:t>stamina/attention span </a:t>
            </a:r>
            <a:endParaRPr>
              <a:solidFill>
                <a:srgbClr val="1D3160"/>
              </a:solidFill>
            </a:endParaRPr>
          </a:p>
          <a:p>
            <a:pPr indent="-336550" lvl="1" marL="8032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D3160"/>
              </a:buClr>
              <a:buSzPct val="100000"/>
              <a:buFont typeface="Arial"/>
              <a:buChar char="–"/>
            </a:pPr>
            <a:r>
              <a:rPr b="0" i="0" lang="en-US" sz="2000" u="none" cap="none" strike="noStrike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rPr>
              <a:t>preschool experience</a:t>
            </a:r>
            <a:endParaRPr>
              <a:solidFill>
                <a:srgbClr val="1D3160"/>
              </a:solidFill>
            </a:endParaRPr>
          </a:p>
          <a:p>
            <a:pPr indent="-336550" lvl="1" marL="8032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D3160"/>
              </a:buClr>
              <a:buSzPct val="100000"/>
              <a:buFont typeface="Arial"/>
              <a:buChar char="–"/>
            </a:pPr>
            <a:r>
              <a:rPr b="0" i="0" lang="en-US" sz="2000" u="none" cap="none" strike="noStrike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rPr>
              <a:t>academic skills</a:t>
            </a:r>
            <a:endParaRPr>
              <a:solidFill>
                <a:srgbClr val="1D3160"/>
              </a:solidFill>
            </a:endParaRPr>
          </a:p>
          <a:p>
            <a:pPr indent="-336550" lvl="1" marL="8032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D3160"/>
              </a:buClr>
              <a:buSzPct val="100000"/>
              <a:buFont typeface="Arial"/>
              <a:buChar char="–"/>
            </a:pPr>
            <a:r>
              <a:rPr b="0" i="0" lang="en-US" sz="2000" u="none" cap="none" strike="noStrike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rPr>
              <a:t>birthdate </a:t>
            </a:r>
            <a:endParaRPr>
              <a:solidFill>
                <a:srgbClr val="1D3160"/>
              </a:solidFill>
            </a:endParaRPr>
          </a:p>
          <a:p>
            <a:pPr indent="-336550" lvl="1" marL="8032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D3160"/>
              </a:buClr>
              <a:buSzPct val="100000"/>
              <a:buFont typeface="Arial"/>
              <a:buChar char="–"/>
            </a:pPr>
            <a:r>
              <a:rPr b="0" i="0" lang="en-US" sz="2000" u="none" cap="none" strike="noStrike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rPr>
              <a:t>level of independence </a:t>
            </a:r>
            <a:endParaRPr>
              <a:solidFill>
                <a:srgbClr val="1D3160"/>
              </a:solidFill>
            </a:endParaRPr>
          </a:p>
        </p:txBody>
      </p:sp>
      <p:pic>
        <p:nvPicPr>
          <p:cNvPr id="152" name="Google Shape;15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4024" y="2692000"/>
            <a:ext cx="3107074" cy="2057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