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
      <p:font typeface="Source Code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5cb0f11b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5cb0f11b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5fec346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5fec346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5fec3461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5fec3461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5fec3461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5fec3461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5fec3461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5fec3461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5fec3461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5fec3461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0bc9548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0bc9548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5fec3461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5fec3461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7669cf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7669cf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7669cfec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7669cfec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5fec3461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5fec3461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7669cfec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7669cfec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5cb0f11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5cb0f11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5fec3461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5fec3461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5cb0f11b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5cb0f11b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5cb0f11b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5cb0f11b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oakgov.com/health/services/Pages/Vision-Testing.aspx" TargetMode="External"/><Relationship Id="rId4" Type="http://schemas.openxmlformats.org/officeDocument/2006/relationships/hyperlink" Target="https://www.oakgov.com/health/services/disease-prevention/immunizations/Pages/cost-schedule.aspx" TargetMode="External"/><Relationship Id="rId5" Type="http://schemas.openxmlformats.org/officeDocument/2006/relationships/hyperlink" Target="https://www.oakgov.com/health/services/disease-prevention/immunizations/Pages/rule-change.aspx" TargetMode="External"/><Relationship Id="rId6" Type="http://schemas.openxmlformats.org/officeDocument/2006/relationships/hyperlink" Target="https://www.oakgov.com/health/services/disease-prevention/immunizations/Pages/rule-change.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mailto:Maribeth.Krehbiel@berkley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280150"/>
            <a:ext cx="8520600" cy="25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700"/>
              <a:t>Virtual Round Up for</a:t>
            </a:r>
            <a:endParaRPr sz="5700"/>
          </a:p>
          <a:p>
            <a:pPr indent="0" lvl="0" marL="0" rtl="0" algn="ctr">
              <a:spcBef>
                <a:spcPts val="0"/>
              </a:spcBef>
              <a:spcAft>
                <a:spcPts val="0"/>
              </a:spcAft>
              <a:buNone/>
            </a:pPr>
            <a:r>
              <a:rPr lang="en" sz="5700"/>
              <a:t>TK and K</a:t>
            </a:r>
            <a:endParaRPr sz="5700"/>
          </a:p>
          <a:p>
            <a:pPr indent="0" lvl="0" marL="0" rtl="0" algn="ctr">
              <a:spcBef>
                <a:spcPts val="0"/>
              </a:spcBef>
              <a:spcAft>
                <a:spcPts val="0"/>
              </a:spcAft>
              <a:buNone/>
            </a:pPr>
            <a:r>
              <a:rPr lang="en" sz="5700"/>
              <a:t>2021-2022</a:t>
            </a:r>
            <a:endParaRPr sz="5700"/>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Burton Elementary</a:t>
            </a:r>
            <a:endParaRPr>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ctrTitle"/>
          </p:nvPr>
        </p:nvSpPr>
        <p:spPr>
          <a:xfrm>
            <a:off x="311700" y="392150"/>
            <a:ext cx="8520600" cy="304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LUNCH AT BURTON</a:t>
            </a:r>
            <a:endParaRPr sz="1800">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 sz="1400">
                <a:latin typeface="Comic Sans MS"/>
                <a:ea typeface="Comic Sans MS"/>
                <a:cs typeface="Comic Sans MS"/>
                <a:sym typeface="Comic Sans MS"/>
              </a:rPr>
              <a:t>We will begin the year by having lunch in the classroom and hopefully move into the gym/cafe as the restrictions change. This summer, please practice at home with a lunch box and lunch items.  Your child will feel much more confident if they can open everything themselves. Be mindful of the containers you use. We are a Nut Sensitive building, so please read all labels carefully, no nut products or </a:t>
            </a:r>
            <a:r>
              <a:rPr lang="en" sz="1400">
                <a:latin typeface="Comic Sans MS"/>
                <a:ea typeface="Comic Sans MS"/>
                <a:cs typeface="Comic Sans MS"/>
                <a:sym typeface="Comic Sans MS"/>
              </a:rPr>
              <a:t>items from a facility that also processes any kind of nuts. </a:t>
            </a:r>
            <a:r>
              <a:rPr lang="en" sz="1400">
                <a:latin typeface="Comic Sans MS"/>
                <a:ea typeface="Comic Sans MS"/>
                <a:cs typeface="Comic Sans MS"/>
                <a:sym typeface="Comic Sans MS"/>
              </a:rPr>
              <a:t>  </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Thank you.</a:t>
            </a:r>
            <a:endParaRPr sz="1400">
              <a:latin typeface="Comic Sans MS"/>
              <a:ea typeface="Comic Sans MS"/>
              <a:cs typeface="Comic Sans MS"/>
              <a:sym typeface="Comic Sans MS"/>
            </a:endParaRPr>
          </a:p>
        </p:txBody>
      </p:sp>
      <p:pic>
        <p:nvPicPr>
          <p:cNvPr id="122" name="Google Shape;122;p22"/>
          <p:cNvPicPr preferRelativeResize="0"/>
          <p:nvPr/>
        </p:nvPicPr>
        <p:blipFill>
          <a:blip r:embed="rId3">
            <a:alphaModFix/>
          </a:blip>
          <a:stretch>
            <a:fillRect/>
          </a:stretch>
        </p:blipFill>
        <p:spPr>
          <a:xfrm>
            <a:off x="614775" y="3317725"/>
            <a:ext cx="1857450" cy="1669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First Day of School</a:t>
            </a:r>
            <a:endParaRPr/>
          </a:p>
          <a:p>
            <a:pPr indent="0" lvl="0" marL="0" rtl="0" algn="ctr">
              <a:spcBef>
                <a:spcPts val="0"/>
              </a:spcBef>
              <a:spcAft>
                <a:spcPts val="0"/>
              </a:spcAft>
              <a:buNone/>
            </a:pPr>
            <a:r>
              <a:rPr lang="en" sz="1400">
                <a:latin typeface="Comic Sans MS"/>
                <a:ea typeface="Comic Sans MS"/>
                <a:cs typeface="Comic Sans MS"/>
                <a:sym typeface="Comic Sans MS"/>
              </a:rPr>
              <a:t>We begin the year on Monday, August 30, 2021.  Both August 30 and August 31 will be half days of school for TK and K only. Dismissal for those days will be at 11:20 am. The afternoons of these days will be used for assessments by appointment. At that time, the teachers will be meeting with the children in small groups to assess their beginning skills. The Speech Pathologist and Occupational </a:t>
            </a:r>
            <a:r>
              <a:rPr lang="en" sz="1400">
                <a:latin typeface="Comic Sans MS"/>
                <a:ea typeface="Comic Sans MS"/>
                <a:cs typeface="Comic Sans MS"/>
                <a:sym typeface="Comic Sans MS"/>
              </a:rPr>
              <a:t>Therapist</a:t>
            </a:r>
            <a:r>
              <a:rPr lang="en" sz="1400">
                <a:latin typeface="Comic Sans MS"/>
                <a:ea typeface="Comic Sans MS"/>
                <a:cs typeface="Comic Sans MS"/>
                <a:sym typeface="Comic Sans MS"/>
              </a:rPr>
              <a:t> will also play some games </a:t>
            </a:r>
            <a:r>
              <a:rPr lang="en" sz="1400">
                <a:latin typeface="Comic Sans MS"/>
                <a:ea typeface="Comic Sans MS"/>
                <a:cs typeface="Comic Sans MS"/>
                <a:sym typeface="Comic Sans MS"/>
              </a:rPr>
              <a:t>with</a:t>
            </a:r>
            <a:r>
              <a:rPr lang="en" sz="1400">
                <a:latin typeface="Comic Sans MS"/>
                <a:ea typeface="Comic Sans MS"/>
                <a:cs typeface="Comic Sans MS"/>
                <a:sym typeface="Comic Sans MS"/>
              </a:rPr>
              <a:t> the </a:t>
            </a:r>
            <a:r>
              <a:rPr lang="en" sz="1400">
                <a:latin typeface="Comic Sans MS"/>
                <a:ea typeface="Comic Sans MS"/>
                <a:cs typeface="Comic Sans MS"/>
                <a:sym typeface="Comic Sans MS"/>
              </a:rPr>
              <a:t>children</a:t>
            </a:r>
            <a:r>
              <a:rPr lang="en" sz="1400">
                <a:latin typeface="Comic Sans MS"/>
                <a:ea typeface="Comic Sans MS"/>
                <a:cs typeface="Comic Sans MS"/>
                <a:sym typeface="Comic Sans MS"/>
              </a:rPr>
              <a:t> to assess their skills.</a:t>
            </a:r>
            <a:endParaRPr sz="1400">
              <a:latin typeface="Comic Sans MS"/>
              <a:ea typeface="Comic Sans MS"/>
              <a:cs typeface="Comic Sans MS"/>
              <a:sym typeface="Comic Sans MS"/>
            </a:endParaRPr>
          </a:p>
        </p:txBody>
      </p:sp>
      <p:sp>
        <p:nvSpPr>
          <p:cNvPr id="128" name="Google Shape;128;p23"/>
          <p:cNvSpPr txBox="1"/>
          <p:nvPr>
            <p:ph idx="1" type="subTitle"/>
          </p:nvPr>
        </p:nvSpPr>
        <p:spPr>
          <a:xfrm>
            <a:off x="585525" y="3927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Comic Sans MS"/>
              <a:ea typeface="Comic Sans MS"/>
              <a:cs typeface="Comic Sans MS"/>
              <a:sym typeface="Comic Sans MS"/>
            </a:endParaRPr>
          </a:p>
        </p:txBody>
      </p:sp>
      <p:pic>
        <p:nvPicPr>
          <p:cNvPr id="129" name="Google Shape;129;p23"/>
          <p:cNvPicPr preferRelativeResize="0"/>
          <p:nvPr/>
        </p:nvPicPr>
        <p:blipFill>
          <a:blip r:embed="rId3">
            <a:alphaModFix/>
          </a:blip>
          <a:stretch>
            <a:fillRect/>
          </a:stretch>
        </p:blipFill>
        <p:spPr>
          <a:xfrm>
            <a:off x="2525525" y="3161950"/>
            <a:ext cx="3904751" cy="198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ctrTitle"/>
          </p:nvPr>
        </p:nvSpPr>
        <p:spPr>
          <a:xfrm>
            <a:off x="349625" y="73475"/>
            <a:ext cx="8520600" cy="302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Childcare</a:t>
            </a:r>
            <a:endParaRPr/>
          </a:p>
          <a:p>
            <a:pPr indent="0" lvl="0" marL="0" rtl="0" algn="ctr">
              <a:spcBef>
                <a:spcPts val="0"/>
              </a:spcBef>
              <a:spcAft>
                <a:spcPts val="0"/>
              </a:spcAft>
              <a:buNone/>
            </a:pPr>
            <a:r>
              <a:rPr lang="en" sz="1400">
                <a:latin typeface="Comic Sans MS"/>
                <a:ea typeface="Comic Sans MS"/>
                <a:cs typeface="Comic Sans MS"/>
                <a:sym typeface="Comic Sans MS"/>
              </a:rPr>
              <a:t> The HW Rec </a:t>
            </a:r>
            <a:r>
              <a:rPr lang="en" sz="1400">
                <a:latin typeface="Comic Sans MS"/>
                <a:ea typeface="Comic Sans MS"/>
                <a:cs typeface="Comic Sans MS"/>
                <a:sym typeface="Comic Sans MS"/>
              </a:rPr>
              <a:t>Center</a:t>
            </a:r>
            <a:r>
              <a:rPr lang="en" sz="1400">
                <a:latin typeface="Comic Sans MS"/>
                <a:ea typeface="Comic Sans MS"/>
                <a:cs typeface="Comic Sans MS"/>
                <a:sym typeface="Comic Sans MS"/>
              </a:rPr>
              <a:t> provides before school care and also after school latchkey. Their space is limited and fills up quickly.  Burton is the backup, and if needed, will offer an after school latch key called Kids Zone that will accommodate students until 6:00 pm.  There is minimal difference between the programs. During vacations and weeks we are not in school the HW Latchkey provides outings.  On snow days and days we are not in school our Burton Kids Zone will combine with other district latchkeys at the Avery Center in north Oak Park.</a:t>
            </a:r>
            <a:endParaRPr sz="1400">
              <a:latin typeface="Comic Sans MS"/>
              <a:ea typeface="Comic Sans MS"/>
              <a:cs typeface="Comic Sans MS"/>
              <a:sym typeface="Comic Sans MS"/>
            </a:endParaRPr>
          </a:p>
        </p:txBody>
      </p:sp>
      <p:pic>
        <p:nvPicPr>
          <p:cNvPr id="135" name="Google Shape;135;p24"/>
          <p:cNvPicPr preferRelativeResize="0"/>
          <p:nvPr/>
        </p:nvPicPr>
        <p:blipFill>
          <a:blip r:embed="rId3">
            <a:alphaModFix/>
          </a:blip>
          <a:stretch>
            <a:fillRect/>
          </a:stretch>
        </p:blipFill>
        <p:spPr>
          <a:xfrm>
            <a:off x="6910501" y="3259773"/>
            <a:ext cx="1883726" cy="1883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ctrTitle"/>
          </p:nvPr>
        </p:nvSpPr>
        <p:spPr>
          <a:xfrm>
            <a:off x="311700" y="21010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Curriculum Nights</a:t>
            </a:r>
            <a:endParaRPr/>
          </a:p>
          <a:p>
            <a:pPr indent="0" lvl="0" marL="0" rtl="0" algn="ctr">
              <a:spcBef>
                <a:spcPts val="0"/>
              </a:spcBef>
              <a:spcAft>
                <a:spcPts val="0"/>
              </a:spcAft>
              <a:buNone/>
            </a:pPr>
            <a:r>
              <a:rPr lang="en"/>
              <a:t>In person/virtual</a:t>
            </a:r>
            <a:endParaRPr/>
          </a:p>
        </p:txBody>
      </p:sp>
      <p:sp>
        <p:nvSpPr>
          <p:cNvPr id="141" name="Google Shape;141;p25"/>
          <p:cNvSpPr txBox="1"/>
          <p:nvPr>
            <p:ph idx="1" type="subTitle"/>
          </p:nvPr>
        </p:nvSpPr>
        <p:spPr>
          <a:xfrm>
            <a:off x="311700" y="3492775"/>
            <a:ext cx="8520600" cy="14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We are hoping to have in person curriculum nights in August.  The TK night is Tuesday, August 24th at 6:30 pm. The Kindergarten Night will be on Wednesday, August 25th at 6:30 pm. If we are unable to meet in the classrooms the teachers will present their </a:t>
            </a:r>
            <a:r>
              <a:rPr lang="en" sz="1800">
                <a:latin typeface="Comic Sans MS"/>
                <a:ea typeface="Comic Sans MS"/>
                <a:cs typeface="Comic Sans MS"/>
                <a:sym typeface="Comic Sans MS"/>
              </a:rPr>
              <a:t>information</a:t>
            </a:r>
            <a:r>
              <a:rPr lang="en" sz="1800">
                <a:latin typeface="Comic Sans MS"/>
                <a:ea typeface="Comic Sans MS"/>
                <a:cs typeface="Comic Sans MS"/>
                <a:sym typeface="Comic Sans MS"/>
              </a:rPr>
              <a:t> in a virtual platform.</a:t>
            </a:r>
            <a:endParaRPr sz="18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ctrTitle"/>
          </p:nvPr>
        </p:nvSpPr>
        <p:spPr>
          <a:xfrm>
            <a:off x="311700" y="409575"/>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        Picture day</a:t>
            </a:r>
            <a:endParaRPr/>
          </a:p>
        </p:txBody>
      </p:sp>
      <p:sp>
        <p:nvSpPr>
          <p:cNvPr id="147" name="Google Shape;147;p26"/>
          <p:cNvSpPr txBox="1"/>
          <p:nvPr>
            <p:ph idx="1" type="subTitle"/>
          </p:nvPr>
        </p:nvSpPr>
        <p:spPr>
          <a:xfrm>
            <a:off x="311700" y="3492775"/>
            <a:ext cx="8520600" cy="14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Our picture day will be on </a:t>
            </a:r>
            <a:endParaRPr>
              <a:latin typeface="Comic Sans MS"/>
              <a:ea typeface="Comic Sans MS"/>
              <a:cs typeface="Comic Sans MS"/>
              <a:sym typeface="Comic Sans MS"/>
            </a:endParaRPr>
          </a:p>
          <a:p>
            <a:pPr indent="0" lvl="0" marL="0" rtl="0" algn="ctr">
              <a:spcBef>
                <a:spcPts val="0"/>
              </a:spcBef>
              <a:spcAft>
                <a:spcPts val="0"/>
              </a:spcAft>
              <a:buNone/>
            </a:pPr>
            <a:r>
              <a:rPr lang="en">
                <a:latin typeface="Comic Sans MS"/>
                <a:ea typeface="Comic Sans MS"/>
                <a:cs typeface="Comic Sans MS"/>
                <a:sym typeface="Comic Sans MS"/>
              </a:rPr>
              <a:t>Wednesday,September 1, 2021</a:t>
            </a:r>
            <a:endParaRPr>
              <a:latin typeface="Comic Sans MS"/>
              <a:ea typeface="Comic Sans MS"/>
              <a:cs typeface="Comic Sans MS"/>
              <a:sym typeface="Comic Sans MS"/>
            </a:endParaRPr>
          </a:p>
          <a:p>
            <a:pPr indent="0" lvl="0" marL="0" rtl="0" algn="ctr">
              <a:spcBef>
                <a:spcPts val="0"/>
              </a:spcBef>
              <a:spcAft>
                <a:spcPts val="0"/>
              </a:spcAft>
              <a:buNone/>
            </a:pPr>
            <a:r>
              <a:rPr lang="en">
                <a:latin typeface="Comic Sans MS"/>
                <a:ea typeface="Comic Sans MS"/>
                <a:cs typeface="Comic Sans MS"/>
                <a:sym typeface="Comic Sans MS"/>
              </a:rPr>
              <a:t>At this time your child’s lunch card/library card will be made as well as school photos.</a:t>
            </a:r>
            <a:endParaRPr>
              <a:latin typeface="Comic Sans MS"/>
              <a:ea typeface="Comic Sans MS"/>
              <a:cs typeface="Comic Sans MS"/>
              <a:sym typeface="Comic Sans MS"/>
            </a:endParaRPr>
          </a:p>
        </p:txBody>
      </p:sp>
      <p:pic>
        <p:nvPicPr>
          <p:cNvPr id="148" name="Google Shape;148;p26"/>
          <p:cNvPicPr preferRelativeResize="0"/>
          <p:nvPr/>
        </p:nvPicPr>
        <p:blipFill>
          <a:blip r:embed="rId3">
            <a:alphaModFix/>
          </a:blip>
          <a:stretch>
            <a:fillRect/>
          </a:stretch>
        </p:blipFill>
        <p:spPr>
          <a:xfrm>
            <a:off x="682275" y="409575"/>
            <a:ext cx="2490150" cy="2690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ctrTitle"/>
          </p:nvPr>
        </p:nvSpPr>
        <p:spPr>
          <a:xfrm>
            <a:off x="215825" y="359550"/>
            <a:ext cx="8520600" cy="28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          </a:t>
            </a:r>
            <a:r>
              <a:rPr lang="en"/>
              <a:t>Allergies</a:t>
            </a:r>
            <a:endParaRPr/>
          </a:p>
          <a:p>
            <a:pPr indent="0" lvl="0" marL="0" rtl="0" algn="ctr">
              <a:spcBef>
                <a:spcPts val="0"/>
              </a:spcBef>
              <a:spcAft>
                <a:spcPts val="0"/>
              </a:spcAft>
              <a:buNone/>
            </a:pPr>
            <a:r>
              <a:t/>
            </a:r>
            <a:endParaRPr sz="1600">
              <a:latin typeface="Comic Sans MS"/>
              <a:ea typeface="Comic Sans MS"/>
              <a:cs typeface="Comic Sans MS"/>
              <a:sym typeface="Comic Sans MS"/>
            </a:endParaRPr>
          </a:p>
        </p:txBody>
      </p:sp>
      <p:sp>
        <p:nvSpPr>
          <p:cNvPr id="154" name="Google Shape;154;p27"/>
          <p:cNvSpPr txBox="1"/>
          <p:nvPr>
            <p:ph idx="1" type="subTitle"/>
          </p:nvPr>
        </p:nvSpPr>
        <p:spPr>
          <a:xfrm>
            <a:off x="344225" y="3404475"/>
            <a:ext cx="8520600" cy="183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omic Sans MS"/>
                <a:ea typeface="Comic Sans MS"/>
                <a:cs typeface="Comic Sans MS"/>
                <a:sym typeface="Comic Sans MS"/>
              </a:rPr>
              <a:t>If your child has any allergies that require an EpiPen or medical attention please contact the Burton Office for medical forms and/or more information about our procedures. Burton is a Nut Sensitive building.  No food items brought into the building can contain nuts or manufactured in a facility that may have traces of nuts.</a:t>
            </a:r>
            <a:endParaRPr sz="1600">
              <a:latin typeface="Comic Sans MS"/>
              <a:ea typeface="Comic Sans MS"/>
              <a:cs typeface="Comic Sans MS"/>
              <a:sym typeface="Comic Sans MS"/>
            </a:endParaRPr>
          </a:p>
          <a:p>
            <a:pPr indent="0" lvl="0" marL="0" rtl="0" algn="ctr">
              <a:spcBef>
                <a:spcPts val="0"/>
              </a:spcBef>
              <a:spcAft>
                <a:spcPts val="0"/>
              </a:spcAft>
              <a:buNone/>
            </a:pPr>
            <a:r>
              <a:t/>
            </a:r>
            <a:endParaRPr/>
          </a:p>
        </p:txBody>
      </p:sp>
      <p:pic>
        <p:nvPicPr>
          <p:cNvPr id="155" name="Google Shape;155;p27"/>
          <p:cNvPicPr preferRelativeResize="0"/>
          <p:nvPr/>
        </p:nvPicPr>
        <p:blipFill>
          <a:blip r:embed="rId3">
            <a:alphaModFix/>
          </a:blip>
          <a:stretch>
            <a:fillRect/>
          </a:stretch>
        </p:blipFill>
        <p:spPr>
          <a:xfrm>
            <a:off x="432525" y="512625"/>
            <a:ext cx="2725199" cy="2812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ctrTitle"/>
          </p:nvPr>
        </p:nvSpPr>
        <p:spPr>
          <a:xfrm>
            <a:off x="-30350" y="98625"/>
            <a:ext cx="9063000" cy="273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Links for information needed for the </a:t>
            </a:r>
            <a:endParaRPr sz="4000"/>
          </a:p>
          <a:p>
            <a:pPr indent="0" lvl="0" marL="0" rtl="0" algn="ctr">
              <a:spcBef>
                <a:spcPts val="0"/>
              </a:spcBef>
              <a:spcAft>
                <a:spcPts val="0"/>
              </a:spcAft>
              <a:buNone/>
            </a:pPr>
            <a:r>
              <a:rPr lang="en" sz="4000"/>
              <a:t>first day of school</a:t>
            </a:r>
            <a:endParaRPr sz="4000"/>
          </a:p>
          <a:p>
            <a:pPr indent="0" lvl="0" marL="0" rtl="0" algn="ctr">
              <a:spcBef>
                <a:spcPts val="0"/>
              </a:spcBef>
              <a:spcAft>
                <a:spcPts val="0"/>
              </a:spcAft>
              <a:buNone/>
            </a:pPr>
            <a:r>
              <a:rPr lang="en" sz="1700">
                <a:latin typeface="Comic Sans MS"/>
                <a:ea typeface="Comic Sans MS"/>
                <a:cs typeface="Comic Sans MS"/>
                <a:sym typeface="Comic Sans MS"/>
              </a:rPr>
              <a:t>Vision</a:t>
            </a:r>
            <a:r>
              <a:rPr lang="en" sz="1800">
                <a:latin typeface="Comic Sans MS"/>
                <a:ea typeface="Comic Sans MS"/>
                <a:cs typeface="Comic Sans MS"/>
                <a:sym typeface="Comic Sans MS"/>
              </a:rPr>
              <a:t>:</a:t>
            </a:r>
            <a:r>
              <a:rPr b="0" lang="en" sz="1100">
                <a:solidFill>
                  <a:srgbClr val="222222"/>
                </a:solidFill>
                <a:highlight>
                  <a:srgbClr val="FFFFFF"/>
                </a:highlight>
                <a:latin typeface="Comic Sans MS"/>
                <a:ea typeface="Comic Sans MS"/>
                <a:cs typeface="Comic Sans MS"/>
                <a:sym typeface="Comic Sans MS"/>
              </a:rPr>
              <a:t> </a:t>
            </a:r>
            <a:r>
              <a:rPr lang="en" sz="1400">
                <a:latin typeface="Comic Sans MS"/>
                <a:ea typeface="Comic Sans MS"/>
                <a:cs typeface="Comic Sans MS"/>
                <a:sym typeface="Comic Sans MS"/>
              </a:rPr>
              <a:t>Michigan Law (Public Health Code, Act 368, and Michigan School</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Code, Act 291) requires a vision screening for kindergarten entrance.</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Vision screening done in preschool, by a health department technician or doctor’s office. </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Oakland County Health Division offers free vision screening for</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County residents. More information can be found here</a:t>
            </a:r>
            <a:r>
              <a:rPr lang="en" sz="1100">
                <a:solidFill>
                  <a:srgbClr val="222222"/>
                </a:solidFill>
                <a:highlight>
                  <a:srgbClr val="FFFFFF"/>
                </a:highlight>
                <a:latin typeface="Comic Sans MS"/>
                <a:ea typeface="Comic Sans MS"/>
                <a:cs typeface="Comic Sans MS"/>
                <a:sym typeface="Comic Sans MS"/>
              </a:rPr>
              <a:t>:  </a:t>
            </a:r>
            <a:r>
              <a:rPr b="0" lang="en" sz="1100" u="sng">
                <a:solidFill>
                  <a:srgbClr val="1155CC"/>
                </a:solidFill>
                <a:highlight>
                  <a:srgbClr val="FFFFFF"/>
                </a:highlight>
                <a:latin typeface="Comic Sans MS"/>
                <a:ea typeface="Comic Sans MS"/>
                <a:cs typeface="Comic Sans MS"/>
                <a:sym typeface="Comic Sans MS"/>
                <a:hlinkClick r:id="rId3">
                  <a:extLst>
                    <a:ext uri="{A12FA001-AC4F-418D-AE19-62706E023703}">
                      <ahyp:hlinkClr val="tx"/>
                    </a:ext>
                  </a:extLst>
                </a:hlinkClick>
              </a:rPr>
              <a:t>https://www.oakgov.com/health/services/Pages/Vision-Testing.aspx</a:t>
            </a:r>
            <a:r>
              <a:rPr b="0" lang="en" sz="1100">
                <a:solidFill>
                  <a:srgbClr val="222222"/>
                </a:solidFill>
                <a:highlight>
                  <a:srgbClr val="FFFFFF"/>
                </a:highlight>
                <a:latin typeface="Comic Sans MS"/>
                <a:ea typeface="Comic Sans MS"/>
                <a:cs typeface="Comic Sans MS"/>
                <a:sym typeface="Comic Sans MS"/>
              </a:rPr>
              <a:t>  </a:t>
            </a:r>
            <a:endParaRPr sz="4100">
              <a:latin typeface="Comic Sans MS"/>
              <a:ea typeface="Comic Sans MS"/>
              <a:cs typeface="Comic Sans MS"/>
              <a:sym typeface="Comic Sans MS"/>
            </a:endParaRPr>
          </a:p>
        </p:txBody>
      </p:sp>
      <p:sp>
        <p:nvSpPr>
          <p:cNvPr id="161" name="Google Shape;161;p28"/>
          <p:cNvSpPr txBox="1"/>
          <p:nvPr>
            <p:ph idx="1" type="subTitle"/>
          </p:nvPr>
        </p:nvSpPr>
        <p:spPr>
          <a:xfrm>
            <a:off x="0" y="2329000"/>
            <a:ext cx="9144000" cy="254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latin typeface="Comic Sans MS"/>
              <a:ea typeface="Comic Sans MS"/>
              <a:cs typeface="Comic Sans MS"/>
              <a:sym typeface="Comic Sans MS"/>
            </a:endParaRPr>
          </a:p>
          <a:p>
            <a:pPr indent="0" lvl="0" marL="0" rtl="0" algn="ctr">
              <a:spcBef>
                <a:spcPts val="0"/>
              </a:spcBef>
              <a:spcAft>
                <a:spcPts val="0"/>
              </a:spcAft>
              <a:buNone/>
            </a:pPr>
            <a:r>
              <a:rPr lang="en" sz="1700">
                <a:latin typeface="Comic Sans MS"/>
                <a:ea typeface="Comic Sans MS"/>
                <a:cs typeface="Comic Sans MS"/>
                <a:sym typeface="Comic Sans MS"/>
              </a:rPr>
              <a:t>Immunizations:</a:t>
            </a:r>
            <a:r>
              <a:rPr lang="en" sz="1400">
                <a:latin typeface="Comic Sans MS"/>
                <a:ea typeface="Comic Sans MS"/>
                <a:cs typeface="Comic Sans MS"/>
                <a:sym typeface="Comic Sans MS"/>
              </a:rPr>
              <a:t> Children need to be up to date on immunizations prior to the first day of school. You can find the list of recommended vaccines located on Oakland County's Website here: </a:t>
            </a:r>
            <a:r>
              <a:rPr b="0" lang="en" sz="1100" u="sng">
                <a:solidFill>
                  <a:srgbClr val="1155CC"/>
                </a:solidFill>
                <a:highlight>
                  <a:srgbClr val="FFFFFF"/>
                </a:highlight>
                <a:latin typeface="Comic Sans MS"/>
                <a:ea typeface="Comic Sans MS"/>
                <a:cs typeface="Comic Sans MS"/>
                <a:sym typeface="Comic Sans MS"/>
                <a:hlinkClick r:id="rId4">
                  <a:extLst>
                    <a:ext uri="{A12FA001-AC4F-418D-AE19-62706E023703}">
                      <ahyp:hlinkClr val="tx"/>
                    </a:ext>
                  </a:extLst>
                </a:hlinkClick>
              </a:rPr>
              <a:t>https://www.oakgov.com/health/services/disease-prevention/immunizations/Pages/cost-schedule.aspx</a:t>
            </a:r>
            <a:endParaRPr b="0" sz="1100">
              <a:solidFill>
                <a:srgbClr val="222222"/>
              </a:solidFill>
              <a:highlight>
                <a:srgbClr val="FFFFFF"/>
              </a:highlight>
              <a:latin typeface="Verdana"/>
              <a:ea typeface="Verdana"/>
              <a:cs typeface="Verdana"/>
              <a:sym typeface="Verdana"/>
            </a:endParaRPr>
          </a:p>
          <a:p>
            <a:pPr indent="0" lvl="0" marL="0" rtl="0" algn="ctr">
              <a:spcBef>
                <a:spcPts val="0"/>
              </a:spcBef>
              <a:spcAft>
                <a:spcPts val="0"/>
              </a:spcAft>
              <a:buNone/>
            </a:pPr>
            <a:r>
              <a:rPr b="0" lang="en" sz="1100">
                <a:solidFill>
                  <a:srgbClr val="222222"/>
                </a:solidFill>
                <a:highlight>
                  <a:srgbClr val="FFFFFF"/>
                </a:highlight>
                <a:latin typeface="Verdana"/>
                <a:ea typeface="Verdana"/>
                <a:cs typeface="Verdana"/>
                <a:sym typeface="Verdana"/>
              </a:rPr>
              <a:t>  </a:t>
            </a:r>
            <a:endParaRPr b="0" sz="1100">
              <a:solidFill>
                <a:srgbClr val="222222"/>
              </a:solidFill>
              <a:highlight>
                <a:srgbClr val="FFFFFF"/>
              </a:highlight>
              <a:latin typeface="Verdana"/>
              <a:ea typeface="Verdana"/>
              <a:cs typeface="Verdana"/>
              <a:sym typeface="Verdana"/>
            </a:endParaRPr>
          </a:p>
          <a:p>
            <a:pPr indent="0" lvl="0" marL="0" rtl="0" algn="ctr">
              <a:spcBef>
                <a:spcPts val="0"/>
              </a:spcBef>
              <a:spcAft>
                <a:spcPts val="0"/>
              </a:spcAft>
              <a:buNone/>
            </a:pPr>
            <a:r>
              <a:t/>
            </a:r>
            <a:endParaRPr b="0" sz="1100">
              <a:solidFill>
                <a:srgbClr val="222222"/>
              </a:solidFill>
              <a:highlight>
                <a:srgbClr val="FFFFFF"/>
              </a:highlight>
              <a:latin typeface="Verdana"/>
              <a:ea typeface="Verdana"/>
              <a:cs typeface="Verdana"/>
              <a:sym typeface="Verdana"/>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200">
                <a:latin typeface="Comic Sans MS"/>
                <a:ea typeface="Comic Sans MS"/>
                <a:cs typeface="Comic Sans MS"/>
                <a:sym typeface="Comic Sans MS"/>
              </a:rPr>
              <a:t>Waivers: </a:t>
            </a:r>
            <a:r>
              <a:rPr lang="en" sz="1200">
                <a:latin typeface="Comic Sans MS"/>
                <a:ea typeface="Comic Sans MS"/>
                <a:cs typeface="Comic Sans MS"/>
                <a:sym typeface="Comic Sans MS"/>
              </a:rPr>
              <a:t>If your child is unable to receive a vaccination you will need to provide a waiver. More information can be found here: </a:t>
            </a:r>
            <a:r>
              <a:rPr b="0" lang="en" sz="1100" u="sng">
                <a:solidFill>
                  <a:srgbClr val="1155CC"/>
                </a:solidFill>
                <a:latin typeface="Comic Sans MS"/>
                <a:ea typeface="Comic Sans MS"/>
                <a:cs typeface="Comic Sans MS"/>
                <a:sym typeface="Comic Sans MS"/>
                <a:hlinkClick r:id="rId5">
                  <a:extLst>
                    <a:ext uri="{A12FA001-AC4F-418D-AE19-62706E023703}">
                      <ahyp:hlinkClr val="tx"/>
                    </a:ext>
                  </a:extLst>
                </a:hlinkClick>
              </a:rPr>
              <a:t>https://www.oakgov.com/health/services/disease-prevention/immunizations/Pages/rule-change.aspx</a:t>
            </a:r>
            <a:r>
              <a:rPr b="0" lang="en" sz="500" u="sng">
                <a:solidFill>
                  <a:srgbClr val="0000FF"/>
                </a:solidFill>
                <a:latin typeface="Comic Sans MS"/>
                <a:ea typeface="Comic Sans MS"/>
                <a:cs typeface="Comic Sans MS"/>
                <a:sym typeface="Comic Sans MS"/>
                <a:hlinkClick r:id="rId6">
                  <a:extLst>
                    <a:ext uri="{A12FA001-AC4F-418D-AE19-62706E023703}">
                      <ahyp:hlinkClr val="tx"/>
                    </a:ext>
                  </a:extLst>
                </a:hlinkClick>
              </a:rPr>
              <a:t> </a:t>
            </a:r>
            <a:endParaRPr b="0" sz="500" u="sng">
              <a:solidFill>
                <a:srgbClr val="0000FF"/>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ctrTitle"/>
          </p:nvPr>
        </p:nvSpPr>
        <p:spPr>
          <a:xfrm>
            <a:off x="457525" y="2606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600"/>
              <a:t>Who to contact for </a:t>
            </a:r>
            <a:r>
              <a:rPr lang="en" sz="5600"/>
              <a:t>questions</a:t>
            </a:r>
            <a:r>
              <a:rPr lang="en" sz="5600"/>
              <a:t>?</a:t>
            </a:r>
            <a:endParaRPr sz="5600"/>
          </a:p>
          <a:p>
            <a:pPr indent="0" lvl="0" marL="0" rtl="0" algn="ctr">
              <a:spcBef>
                <a:spcPts val="0"/>
              </a:spcBef>
              <a:spcAft>
                <a:spcPts val="0"/>
              </a:spcAft>
              <a:buNone/>
            </a:pPr>
            <a:r>
              <a:rPr lang="en" sz="2700"/>
              <a:t>O</a:t>
            </a:r>
            <a:r>
              <a:rPr lang="en" sz="2700"/>
              <a:t>n May 5, 2021 Ms. Krehbiel will offer an evening Zoom meeting to answer any questions parents may have.  Here is the Zoom link for May 5, 2021 at 7:00 pm.</a:t>
            </a:r>
            <a:endParaRPr sz="2700"/>
          </a:p>
          <a:p>
            <a:pPr indent="0" lvl="0" marL="0" rtl="0" algn="ctr">
              <a:spcBef>
                <a:spcPts val="0"/>
              </a:spcBef>
              <a:spcAft>
                <a:spcPts val="0"/>
              </a:spcAft>
              <a:buNone/>
            </a:pPr>
            <a:r>
              <a:rPr lang="en" sz="2700">
                <a:solidFill>
                  <a:srgbClr val="6AA84F"/>
                </a:solidFill>
              </a:rPr>
              <a:t>https://us02web.zoom.us/j/82049081726?pwd=WEsyR2RLOC9maUMxU3JvM3lLSVZvZz09</a:t>
            </a:r>
            <a:endParaRPr sz="2700">
              <a:solidFill>
                <a:srgbClr val="6AA84F"/>
              </a:solidFill>
            </a:endParaRPr>
          </a:p>
          <a:p>
            <a:pPr indent="0" lvl="0" marL="0" rtl="0" algn="ctr">
              <a:spcBef>
                <a:spcPts val="0"/>
              </a:spcBef>
              <a:spcAft>
                <a:spcPts val="0"/>
              </a:spcAft>
              <a:buNone/>
            </a:pPr>
            <a:r>
              <a:rPr lang="en" sz="3200">
                <a:solidFill>
                  <a:srgbClr val="FF0000"/>
                </a:solidFill>
              </a:rPr>
              <a:t>She can always be reached at the information below</a:t>
            </a:r>
            <a:endParaRPr sz="3200">
              <a:solidFill>
                <a:srgbClr val="FF0000"/>
              </a:solidFill>
            </a:endParaRPr>
          </a:p>
        </p:txBody>
      </p:sp>
      <p:sp>
        <p:nvSpPr>
          <p:cNvPr id="167" name="Google Shape;167;p29"/>
          <p:cNvSpPr txBox="1"/>
          <p:nvPr>
            <p:ph idx="1" type="subTitle"/>
          </p:nvPr>
        </p:nvSpPr>
        <p:spPr>
          <a:xfrm>
            <a:off x="311700" y="3492775"/>
            <a:ext cx="8520600" cy="158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Maribeth Krehbiel</a:t>
            </a:r>
            <a:endParaRPr>
              <a:latin typeface="Comic Sans MS"/>
              <a:ea typeface="Comic Sans MS"/>
              <a:cs typeface="Comic Sans MS"/>
              <a:sym typeface="Comic Sans MS"/>
            </a:endParaRPr>
          </a:p>
          <a:p>
            <a:pPr indent="0" lvl="0" marL="0" rtl="0" algn="ctr">
              <a:spcBef>
                <a:spcPts val="0"/>
              </a:spcBef>
              <a:spcAft>
                <a:spcPts val="0"/>
              </a:spcAft>
              <a:buNone/>
            </a:pPr>
            <a:r>
              <a:rPr lang="en" u="sng">
                <a:solidFill>
                  <a:schemeClr val="hlink"/>
                </a:solidFill>
                <a:latin typeface="Comic Sans MS"/>
                <a:ea typeface="Comic Sans MS"/>
                <a:cs typeface="Comic Sans MS"/>
                <a:sym typeface="Comic Sans MS"/>
                <a:hlinkClick r:id="rId3"/>
              </a:rPr>
              <a:t>Maribeth.Krehbiel@berkleyschools.org</a:t>
            </a:r>
            <a:endParaRPr>
              <a:latin typeface="Comic Sans MS"/>
              <a:ea typeface="Comic Sans MS"/>
              <a:cs typeface="Comic Sans MS"/>
              <a:sym typeface="Comic Sans MS"/>
            </a:endParaRPr>
          </a:p>
          <a:p>
            <a:pPr indent="0" lvl="0" marL="0" rtl="0" algn="ctr">
              <a:spcBef>
                <a:spcPts val="0"/>
              </a:spcBef>
              <a:spcAft>
                <a:spcPts val="0"/>
              </a:spcAft>
              <a:buNone/>
            </a:pPr>
            <a:r>
              <a:rPr lang="en">
                <a:latin typeface="Comic Sans MS"/>
                <a:ea typeface="Comic Sans MS"/>
                <a:cs typeface="Comic Sans MS"/>
                <a:sym typeface="Comic Sans MS"/>
              </a:rPr>
              <a:t>234-837-8600</a:t>
            </a:r>
            <a:endParaRPr>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4593000"/>
          </a:xfrm>
          <a:prstGeom prst="rect">
            <a:avLst/>
          </a:prstGeom>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  </a:t>
            </a:r>
            <a:r>
              <a:rPr lang="en"/>
              <a:t>  Welcome to 2021-2022 School Year</a:t>
            </a:r>
            <a:endParaRPr/>
          </a:p>
          <a:p>
            <a:pPr indent="0" lvl="0" marL="0" rtl="0" algn="l">
              <a:spcBef>
                <a:spcPts val="0"/>
              </a:spcBef>
              <a:spcAft>
                <a:spcPts val="0"/>
              </a:spcAft>
              <a:buNone/>
            </a:pPr>
            <a:r>
              <a:t/>
            </a:r>
            <a:endParaRPr/>
          </a:p>
          <a:p>
            <a:pPr indent="0" lvl="0" marL="0" rtl="0" algn="ctr">
              <a:spcBef>
                <a:spcPts val="0"/>
              </a:spcBef>
              <a:spcAft>
                <a:spcPts val="0"/>
              </a:spcAft>
              <a:buNone/>
            </a:pPr>
            <a:r>
              <a:rPr b="0" lang="en" sz="3000">
                <a:solidFill>
                  <a:srgbClr val="000000"/>
                </a:solidFill>
                <a:latin typeface="Comic Sans MS"/>
                <a:ea typeface="Comic Sans MS"/>
                <a:cs typeface="Comic Sans MS"/>
                <a:sym typeface="Comic Sans MS"/>
              </a:rPr>
              <a:t>The information included in this powerpoint is subject to change due to changing regulations </a:t>
            </a:r>
            <a:endParaRPr b="0" sz="30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0" lang="en" sz="3000">
                <a:solidFill>
                  <a:srgbClr val="000000"/>
                </a:solidFill>
                <a:latin typeface="Comic Sans MS"/>
                <a:ea typeface="Comic Sans MS"/>
                <a:cs typeface="Comic Sans MS"/>
                <a:sym typeface="Comic Sans MS"/>
              </a:rPr>
              <a:t>from the CDC and </a:t>
            </a:r>
            <a:endParaRPr b="0" sz="30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0" lang="en" sz="3000">
                <a:solidFill>
                  <a:srgbClr val="000000"/>
                </a:solidFill>
                <a:latin typeface="Comic Sans MS"/>
                <a:ea typeface="Comic Sans MS"/>
                <a:cs typeface="Comic Sans MS"/>
                <a:sym typeface="Comic Sans MS"/>
              </a:rPr>
              <a:t>the State of Michigan.</a:t>
            </a:r>
            <a:endParaRPr b="0" sz="3000">
              <a:solidFill>
                <a:srgbClr val="000000"/>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0" y="392150"/>
            <a:ext cx="8520600" cy="289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Burton Elementary</a:t>
            </a:r>
            <a:endParaRPr sz="3200">
              <a:latin typeface="Comic Sans MS"/>
              <a:ea typeface="Comic Sans MS"/>
              <a:cs typeface="Comic Sans MS"/>
              <a:sym typeface="Comic Sans MS"/>
            </a:endParaRPr>
          </a:p>
          <a:p>
            <a:pPr indent="0" lvl="0" marL="0" rtl="0" algn="ctr">
              <a:spcBef>
                <a:spcPts val="0"/>
              </a:spcBef>
              <a:spcAft>
                <a:spcPts val="0"/>
              </a:spcAft>
              <a:buNone/>
            </a:pPr>
            <a:r>
              <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We are hoping to have 2 Transitional Kindergarten Classrooms </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We will have 4 Kindergarten Classrooms </a:t>
            </a:r>
            <a:endParaRPr sz="1400">
              <a:latin typeface="Comic Sans MS"/>
              <a:ea typeface="Comic Sans MS"/>
              <a:cs typeface="Comic Sans MS"/>
              <a:sym typeface="Comic Sans MS"/>
            </a:endParaRPr>
          </a:p>
          <a:p>
            <a:pPr indent="0" lvl="0" marL="0" rtl="0" algn="ctr">
              <a:spcBef>
                <a:spcPts val="0"/>
              </a:spcBef>
              <a:spcAft>
                <a:spcPts val="0"/>
              </a:spcAft>
              <a:buNone/>
            </a:pPr>
            <a:r>
              <a:rPr lang="en" sz="1400">
                <a:latin typeface="Comic Sans MS"/>
                <a:ea typeface="Comic Sans MS"/>
                <a:cs typeface="Comic Sans MS"/>
                <a:sym typeface="Comic Sans MS"/>
              </a:rPr>
              <a:t>We will arrange something special in August before school begins for students and parents to have an intimate meet and greet with the teacher in the classroom.  </a:t>
            </a:r>
            <a:endParaRPr sz="1400">
              <a:latin typeface="Comic Sans MS"/>
              <a:ea typeface="Comic Sans MS"/>
              <a:cs typeface="Comic Sans MS"/>
              <a:sym typeface="Comic Sans MS"/>
            </a:endParaRPr>
          </a:p>
        </p:txBody>
      </p:sp>
      <p:sp>
        <p:nvSpPr>
          <p:cNvPr id="68" name="Google Shape;68;p15"/>
          <p:cNvSpPr txBox="1"/>
          <p:nvPr>
            <p:ph idx="1" type="subTitle"/>
          </p:nvPr>
        </p:nvSpPr>
        <p:spPr>
          <a:xfrm>
            <a:off x="311700" y="3890400"/>
            <a:ext cx="8520600" cy="102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Our students will also have Art taught by Mrs. Jakuc, PE taught by Mr. Transit, Media/Library taught by Mrs. Smith,  and Music taught by Mrs. Manuel.</a:t>
            </a:r>
            <a:endParaRPr>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ctrTitle"/>
          </p:nvPr>
        </p:nvSpPr>
        <p:spPr>
          <a:xfrm>
            <a:off x="311700" y="392150"/>
            <a:ext cx="8520600" cy="294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Class Placement </a:t>
            </a:r>
            <a:endParaRPr sz="3100">
              <a:latin typeface="Comic Sans MS"/>
              <a:ea typeface="Comic Sans MS"/>
              <a:cs typeface="Comic Sans MS"/>
              <a:sym typeface="Comic Sans MS"/>
            </a:endParaRPr>
          </a:p>
          <a:p>
            <a:pPr indent="0" lvl="0" marL="0" rtl="0" algn="ctr">
              <a:spcBef>
                <a:spcPts val="0"/>
              </a:spcBef>
              <a:spcAft>
                <a:spcPts val="0"/>
              </a:spcAft>
              <a:buNone/>
            </a:pPr>
            <a:r>
              <a:rPr lang="en" sz="1800">
                <a:latin typeface="Comic Sans MS"/>
                <a:ea typeface="Comic Sans MS"/>
                <a:cs typeface="Comic Sans MS"/>
                <a:sym typeface="Comic Sans MS"/>
              </a:rPr>
              <a:t>Who is my teacher?</a:t>
            </a:r>
            <a:endParaRPr sz="1800">
              <a:latin typeface="Comic Sans MS"/>
              <a:ea typeface="Comic Sans MS"/>
              <a:cs typeface="Comic Sans MS"/>
              <a:sym typeface="Comic Sans MS"/>
            </a:endParaRPr>
          </a:p>
          <a:p>
            <a:pPr indent="0" lvl="0" marL="0" rtl="0" algn="ctr">
              <a:spcBef>
                <a:spcPts val="0"/>
              </a:spcBef>
              <a:spcAft>
                <a:spcPts val="0"/>
              </a:spcAft>
              <a:buNone/>
            </a:pPr>
            <a:r>
              <a:rPr lang="en" sz="1800">
                <a:latin typeface="Comic Sans MS"/>
                <a:ea typeface="Comic Sans MS"/>
                <a:cs typeface="Comic Sans MS"/>
                <a:sym typeface="Comic Sans MS"/>
              </a:rPr>
              <a:t>You will </a:t>
            </a:r>
            <a:r>
              <a:rPr lang="en" sz="1800">
                <a:latin typeface="Comic Sans MS"/>
                <a:ea typeface="Comic Sans MS"/>
                <a:cs typeface="Comic Sans MS"/>
                <a:sym typeface="Comic Sans MS"/>
              </a:rPr>
              <a:t>receive</a:t>
            </a:r>
            <a:r>
              <a:rPr lang="en" sz="1800">
                <a:latin typeface="Comic Sans MS"/>
                <a:ea typeface="Comic Sans MS"/>
                <a:cs typeface="Comic Sans MS"/>
                <a:sym typeface="Comic Sans MS"/>
              </a:rPr>
              <a:t> your child’s placement the week of August 9, 2021.  The teachers will reach out to you with a welcome note to your child and a </a:t>
            </a:r>
            <a:r>
              <a:rPr lang="en" sz="1800">
                <a:latin typeface="Comic Sans MS"/>
                <a:ea typeface="Comic Sans MS"/>
                <a:cs typeface="Comic Sans MS"/>
                <a:sym typeface="Comic Sans MS"/>
              </a:rPr>
              <a:t>signup</a:t>
            </a:r>
            <a:r>
              <a:rPr lang="en" sz="1800">
                <a:latin typeface="Comic Sans MS"/>
                <a:ea typeface="Comic Sans MS"/>
                <a:cs typeface="Comic Sans MS"/>
                <a:sym typeface="Comic Sans MS"/>
              </a:rPr>
              <a:t> genius for the meet and greet. All of our TK and Kindergarten teachers work closely and share many activities. </a:t>
            </a:r>
            <a:endParaRPr sz="1800">
              <a:latin typeface="Comic Sans MS"/>
              <a:ea typeface="Comic Sans MS"/>
              <a:cs typeface="Comic Sans MS"/>
              <a:sym typeface="Comic Sans MS"/>
            </a:endParaRPr>
          </a:p>
          <a:p>
            <a:pPr indent="0" lvl="0" marL="0" rtl="0" algn="ctr">
              <a:spcBef>
                <a:spcPts val="0"/>
              </a:spcBef>
              <a:spcAft>
                <a:spcPts val="0"/>
              </a:spcAft>
              <a:buNone/>
            </a:pPr>
            <a:r>
              <a:rPr lang="en" sz="1800">
                <a:latin typeface="Comic Sans MS"/>
                <a:ea typeface="Comic Sans MS"/>
                <a:cs typeface="Comic Sans MS"/>
                <a:sym typeface="Comic Sans MS"/>
              </a:rPr>
              <a:t>We are one big happy family!</a:t>
            </a:r>
            <a:endParaRPr sz="1800">
              <a:latin typeface="Comic Sans MS"/>
              <a:ea typeface="Comic Sans MS"/>
              <a:cs typeface="Comic Sans MS"/>
              <a:sym typeface="Comic Sans MS"/>
            </a:endParaRPr>
          </a:p>
        </p:txBody>
      </p:sp>
      <p:sp>
        <p:nvSpPr>
          <p:cNvPr id="74" name="Google Shape;74;p16"/>
          <p:cNvSpPr txBox="1"/>
          <p:nvPr>
            <p:ph idx="1" type="subTitle"/>
          </p:nvPr>
        </p:nvSpPr>
        <p:spPr>
          <a:xfrm>
            <a:off x="311700" y="3390850"/>
            <a:ext cx="8693100" cy="167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Comic Sans MS"/>
                <a:ea typeface="Comic Sans MS"/>
                <a:cs typeface="Comic Sans MS"/>
                <a:sym typeface="Comic Sans MS"/>
              </a:rPr>
              <a:t> It may be necessary to adjust your child’s class assignment as we get to know the individual strengths and needs of your child.  We normally hear from the preschool teachers and sometimes visit preschools to see your children in action in their preschool environment. We were unable to follow our typical protocol this year. </a:t>
            </a:r>
            <a:endParaRPr sz="1500">
              <a:latin typeface="Comic Sans MS"/>
              <a:ea typeface="Comic Sans MS"/>
              <a:cs typeface="Comic Sans MS"/>
              <a:sym typeface="Comic Sans MS"/>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ctrTitle"/>
          </p:nvPr>
        </p:nvSpPr>
        <p:spPr>
          <a:xfrm>
            <a:off x="311700" y="103600"/>
            <a:ext cx="8520600" cy="335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p>
          <a:p>
            <a:pPr indent="0" lvl="0" marL="0" rtl="0" algn="l">
              <a:spcBef>
                <a:spcPts val="0"/>
              </a:spcBef>
              <a:spcAft>
                <a:spcPts val="0"/>
              </a:spcAft>
              <a:buNone/>
            </a:pPr>
            <a:r>
              <a:rPr lang="en" sz="3100"/>
              <a:t>                               A  Typical day in the life at Burton</a:t>
            </a:r>
            <a:endParaRPr sz="3100"/>
          </a:p>
          <a:p>
            <a:pPr indent="0" lvl="0" marL="0" rtl="0" algn="ctr">
              <a:spcBef>
                <a:spcPts val="0"/>
              </a:spcBef>
              <a:spcAft>
                <a:spcPts val="0"/>
              </a:spcAft>
              <a:buNone/>
            </a:pPr>
            <a:r>
              <a:rPr i="1" lang="en" sz="1100"/>
              <a:t>We will keep you informed if anything changes</a:t>
            </a:r>
            <a:endParaRPr i="1" sz="1800"/>
          </a:p>
          <a:p>
            <a:pPr indent="0" lvl="0" marL="0" rtl="0" algn="l">
              <a:spcBef>
                <a:spcPts val="0"/>
              </a:spcBef>
              <a:spcAft>
                <a:spcPts val="0"/>
              </a:spcAft>
              <a:buNone/>
            </a:pPr>
            <a:r>
              <a:rPr lang="en" sz="1200">
                <a:latin typeface="Comic Sans MS"/>
                <a:ea typeface="Comic Sans MS"/>
                <a:cs typeface="Comic Sans MS"/>
                <a:sym typeface="Comic Sans MS"/>
              </a:rPr>
              <a:t>Students will arrive at their </a:t>
            </a:r>
            <a:r>
              <a:rPr lang="en" sz="1200">
                <a:latin typeface="Comic Sans MS"/>
                <a:ea typeface="Comic Sans MS"/>
                <a:cs typeface="Comic Sans MS"/>
                <a:sym typeface="Comic Sans MS"/>
              </a:rPr>
              <a:t>designated</a:t>
            </a:r>
            <a:r>
              <a:rPr lang="en" sz="1200">
                <a:latin typeface="Comic Sans MS"/>
                <a:ea typeface="Comic Sans MS"/>
                <a:cs typeface="Comic Sans MS"/>
                <a:sym typeface="Comic Sans MS"/>
              </a:rPr>
              <a:t> doors and wait for their teacher to come and collect them.  Parents should say goodbye at the door and not enter the building (new regulations from CDC). The teachers and helpers will make sure everyone gets to their classroom and assist in unpacking. Each child will have a locker  to themselves with the exception of twins sharing a locker. The teachers will show them how to open the locker (no combination locks until Middle School) and how to hang up their belongings. They will then enter the classroom to begin the day. </a:t>
            </a:r>
            <a:endParaRPr sz="1200">
              <a:latin typeface="Comic Sans MS"/>
              <a:ea typeface="Comic Sans MS"/>
              <a:cs typeface="Comic Sans MS"/>
              <a:sym typeface="Comic Sans MS"/>
            </a:endParaRPr>
          </a:p>
          <a:p>
            <a:pPr indent="0" lvl="0" marL="0" rtl="0" algn="l">
              <a:spcBef>
                <a:spcPts val="0"/>
              </a:spcBef>
              <a:spcAft>
                <a:spcPts val="0"/>
              </a:spcAft>
              <a:buNone/>
            </a:pPr>
            <a:r>
              <a:rPr lang="en" sz="1200">
                <a:latin typeface="Comic Sans MS"/>
                <a:ea typeface="Comic Sans MS"/>
                <a:cs typeface="Comic Sans MS"/>
                <a:sym typeface="Comic Sans MS"/>
              </a:rPr>
              <a:t>                                    </a:t>
            </a:r>
            <a:r>
              <a:rPr lang="en" sz="1700">
                <a:latin typeface="Comic Sans MS"/>
                <a:ea typeface="Comic Sans MS"/>
                <a:cs typeface="Comic Sans MS"/>
                <a:sym typeface="Comic Sans MS"/>
              </a:rPr>
              <a:t>Here is a sample of a typical day:</a:t>
            </a:r>
            <a:endParaRPr sz="17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Morning Meeting and announcements, Pledge of Allegiance, lunch count for purchasing lunch.  </a:t>
            </a:r>
            <a:endParaRPr sz="12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Carpet time - welcoming the group, calendar time, read alouds, discussion of day’s events and expectations</a:t>
            </a:r>
            <a:endParaRPr sz="12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Morning work time, break, special (art, music, PE or media)</a:t>
            </a:r>
            <a:endParaRPr sz="12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Lunch in the classroom (new regulations) 12:00-12:45</a:t>
            </a:r>
            <a:endParaRPr sz="12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Physical Break/activity- outdoors if the weather </a:t>
            </a:r>
            <a:r>
              <a:rPr lang="en" sz="1200">
                <a:latin typeface="Comic Sans MS"/>
                <a:ea typeface="Comic Sans MS"/>
                <a:cs typeface="Comic Sans MS"/>
                <a:sym typeface="Comic Sans MS"/>
              </a:rPr>
              <a:t>permits</a:t>
            </a:r>
            <a:endParaRPr sz="12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Rest time- on mats in the classroom to rest their minds and bodies</a:t>
            </a:r>
            <a:endParaRPr sz="12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Afternoon work time - and possibly a special class</a:t>
            </a:r>
            <a:endParaRPr sz="1200">
              <a:latin typeface="Comic Sans MS"/>
              <a:ea typeface="Comic Sans MS"/>
              <a:cs typeface="Comic Sans MS"/>
              <a:sym typeface="Comic Sans MS"/>
            </a:endParaRPr>
          </a:p>
          <a:p>
            <a:pPr indent="0" lvl="0" marL="0" rtl="0" algn="ctr">
              <a:spcBef>
                <a:spcPts val="0"/>
              </a:spcBef>
              <a:spcAft>
                <a:spcPts val="0"/>
              </a:spcAft>
              <a:buNone/>
            </a:pPr>
            <a:r>
              <a:rPr lang="en" sz="1200">
                <a:latin typeface="Comic Sans MS"/>
                <a:ea typeface="Comic Sans MS"/>
                <a:cs typeface="Comic Sans MS"/>
                <a:sym typeface="Comic Sans MS"/>
              </a:rPr>
              <a:t>Continuation of work time - pack up and dismissal</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p:txBody>
      </p:sp>
      <p:sp>
        <p:nvSpPr>
          <p:cNvPr id="80" name="Google Shape;80;p17"/>
          <p:cNvSpPr txBox="1"/>
          <p:nvPr>
            <p:ph idx="1" type="subTitle"/>
          </p:nvPr>
        </p:nvSpPr>
        <p:spPr>
          <a:xfrm>
            <a:off x="311700" y="3655950"/>
            <a:ext cx="8520600" cy="94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Comic Sans MS"/>
                <a:ea typeface="Comic Sans MS"/>
                <a:cs typeface="Comic Sans MS"/>
                <a:sym typeface="Comic Sans MS"/>
              </a:rPr>
              <a:t>Miss Posey and Mrs.Jakab doors- Plaza by the clock called the </a:t>
            </a:r>
            <a:r>
              <a:rPr i="1" lang="en" sz="1500">
                <a:latin typeface="Comic Sans MS"/>
                <a:ea typeface="Comic Sans MS"/>
                <a:cs typeface="Comic Sans MS"/>
                <a:sym typeface="Comic Sans MS"/>
              </a:rPr>
              <a:t>Plaza doors</a:t>
            </a:r>
            <a:endParaRPr i="1" sz="1500">
              <a:latin typeface="Comic Sans MS"/>
              <a:ea typeface="Comic Sans MS"/>
              <a:cs typeface="Comic Sans MS"/>
              <a:sym typeface="Comic Sans MS"/>
            </a:endParaRPr>
          </a:p>
          <a:p>
            <a:pPr indent="0" lvl="0" marL="0" rtl="0" algn="ctr">
              <a:spcBef>
                <a:spcPts val="0"/>
              </a:spcBef>
              <a:spcAft>
                <a:spcPts val="0"/>
              </a:spcAft>
              <a:buNone/>
            </a:pPr>
            <a:r>
              <a:rPr lang="en" sz="1500">
                <a:latin typeface="Comic Sans MS"/>
                <a:ea typeface="Comic Sans MS"/>
                <a:cs typeface="Comic Sans MS"/>
                <a:sym typeface="Comic Sans MS"/>
              </a:rPr>
              <a:t>Mrs. Martin and Mrs. Fox doors- by the tubes on the playground called the </a:t>
            </a:r>
            <a:r>
              <a:rPr i="1" lang="en" sz="1500">
                <a:latin typeface="Comic Sans MS"/>
                <a:ea typeface="Comic Sans MS"/>
                <a:cs typeface="Comic Sans MS"/>
                <a:sym typeface="Comic Sans MS"/>
              </a:rPr>
              <a:t>Tube doors</a:t>
            </a:r>
            <a:endParaRPr i="1" sz="1500">
              <a:latin typeface="Comic Sans MS"/>
              <a:ea typeface="Comic Sans MS"/>
              <a:cs typeface="Comic Sans MS"/>
              <a:sym typeface="Comic Sans MS"/>
            </a:endParaRPr>
          </a:p>
          <a:p>
            <a:pPr indent="0" lvl="0" marL="0" rtl="0" algn="ctr">
              <a:spcBef>
                <a:spcPts val="0"/>
              </a:spcBef>
              <a:spcAft>
                <a:spcPts val="0"/>
              </a:spcAft>
              <a:buNone/>
            </a:pPr>
            <a:r>
              <a:rPr lang="en" sz="1500">
                <a:latin typeface="Comic Sans MS"/>
                <a:ea typeface="Comic Sans MS"/>
                <a:cs typeface="Comic Sans MS"/>
                <a:sym typeface="Comic Sans MS"/>
              </a:rPr>
              <a:t>Mrs. Chmiel door- the back doors by the track called the </a:t>
            </a:r>
            <a:r>
              <a:rPr i="1" lang="en" sz="1500">
                <a:latin typeface="Comic Sans MS"/>
                <a:ea typeface="Comic Sans MS"/>
                <a:cs typeface="Comic Sans MS"/>
                <a:sym typeface="Comic Sans MS"/>
              </a:rPr>
              <a:t>Fifth grade doors.</a:t>
            </a:r>
            <a:endParaRPr i="1" sz="15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Meet  The TK and K Teachers</a:t>
            </a:r>
            <a:endParaRPr/>
          </a:p>
          <a:p>
            <a:pPr indent="0" lvl="0" marL="0" rtl="0" algn="ctr">
              <a:spcBef>
                <a:spcPts val="0"/>
              </a:spcBef>
              <a:spcAft>
                <a:spcPts val="0"/>
              </a:spcAft>
              <a:buNone/>
            </a:pPr>
            <a:r>
              <a:t/>
            </a:r>
            <a:endParaRPr/>
          </a:p>
        </p:txBody>
      </p:sp>
      <p:sp>
        <p:nvSpPr>
          <p:cNvPr id="86" name="Google Shape;86;p18"/>
          <p:cNvSpPr txBox="1"/>
          <p:nvPr>
            <p:ph idx="1" type="subTitle"/>
          </p:nvPr>
        </p:nvSpPr>
        <p:spPr>
          <a:xfrm>
            <a:off x="311700" y="3897025"/>
            <a:ext cx="8520600" cy="97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Miss Posey, Mrs. Martin, Mrs Chmiel, </a:t>
            </a:r>
            <a:endParaRPr/>
          </a:p>
          <a:p>
            <a:pPr indent="0" lvl="0" marL="0" rtl="0" algn="ctr">
              <a:spcBef>
                <a:spcPts val="0"/>
              </a:spcBef>
              <a:spcAft>
                <a:spcPts val="0"/>
              </a:spcAft>
              <a:buNone/>
            </a:pPr>
            <a:r>
              <a:rPr lang="en"/>
              <a:t>Mrs.Fox and Mrs. Jakab with an additional K teacher TBD</a:t>
            </a:r>
            <a:endParaRPr/>
          </a:p>
        </p:txBody>
      </p:sp>
      <p:pic>
        <p:nvPicPr>
          <p:cNvPr id="87" name="Google Shape;87;p18"/>
          <p:cNvPicPr preferRelativeResize="0"/>
          <p:nvPr/>
        </p:nvPicPr>
        <p:blipFill>
          <a:blip r:embed="rId3">
            <a:alphaModFix/>
          </a:blip>
          <a:stretch>
            <a:fillRect/>
          </a:stretch>
        </p:blipFill>
        <p:spPr>
          <a:xfrm>
            <a:off x="613850" y="1597013"/>
            <a:ext cx="1466850" cy="1828800"/>
          </a:xfrm>
          <a:prstGeom prst="rect">
            <a:avLst/>
          </a:prstGeom>
          <a:noFill/>
          <a:ln>
            <a:noFill/>
          </a:ln>
        </p:spPr>
      </p:pic>
      <p:pic>
        <p:nvPicPr>
          <p:cNvPr id="88" name="Google Shape;88;p18"/>
          <p:cNvPicPr preferRelativeResize="0"/>
          <p:nvPr/>
        </p:nvPicPr>
        <p:blipFill>
          <a:blip r:embed="rId4">
            <a:alphaModFix/>
          </a:blip>
          <a:stretch>
            <a:fillRect/>
          </a:stretch>
        </p:blipFill>
        <p:spPr>
          <a:xfrm>
            <a:off x="2250713" y="1597025"/>
            <a:ext cx="1457325" cy="1828800"/>
          </a:xfrm>
          <a:prstGeom prst="rect">
            <a:avLst/>
          </a:prstGeom>
          <a:noFill/>
          <a:ln>
            <a:noFill/>
          </a:ln>
        </p:spPr>
      </p:pic>
      <p:pic>
        <p:nvPicPr>
          <p:cNvPr id="89" name="Google Shape;89;p18"/>
          <p:cNvPicPr preferRelativeResize="0"/>
          <p:nvPr/>
        </p:nvPicPr>
        <p:blipFill>
          <a:blip r:embed="rId5">
            <a:alphaModFix/>
          </a:blip>
          <a:stretch>
            <a:fillRect/>
          </a:stretch>
        </p:blipFill>
        <p:spPr>
          <a:xfrm>
            <a:off x="3906913" y="1606538"/>
            <a:ext cx="1466850" cy="1809750"/>
          </a:xfrm>
          <a:prstGeom prst="rect">
            <a:avLst/>
          </a:prstGeom>
          <a:noFill/>
          <a:ln>
            <a:noFill/>
          </a:ln>
        </p:spPr>
      </p:pic>
      <p:pic>
        <p:nvPicPr>
          <p:cNvPr id="90" name="Google Shape;90;p18"/>
          <p:cNvPicPr preferRelativeResize="0"/>
          <p:nvPr/>
        </p:nvPicPr>
        <p:blipFill>
          <a:blip r:embed="rId6">
            <a:alphaModFix/>
          </a:blip>
          <a:stretch>
            <a:fillRect/>
          </a:stretch>
        </p:blipFill>
        <p:spPr>
          <a:xfrm>
            <a:off x="5524050" y="1582713"/>
            <a:ext cx="1485900" cy="1857375"/>
          </a:xfrm>
          <a:prstGeom prst="rect">
            <a:avLst/>
          </a:prstGeom>
          <a:noFill/>
          <a:ln>
            <a:noFill/>
          </a:ln>
        </p:spPr>
      </p:pic>
      <p:pic>
        <p:nvPicPr>
          <p:cNvPr id="91" name="Google Shape;91;p18"/>
          <p:cNvPicPr preferRelativeResize="0"/>
          <p:nvPr/>
        </p:nvPicPr>
        <p:blipFill>
          <a:blip r:embed="rId7">
            <a:alphaModFix/>
          </a:blip>
          <a:stretch>
            <a:fillRect/>
          </a:stretch>
        </p:blipFill>
        <p:spPr>
          <a:xfrm>
            <a:off x="7200000" y="1551638"/>
            <a:ext cx="1466850" cy="182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ctrTitle"/>
          </p:nvPr>
        </p:nvSpPr>
        <p:spPr>
          <a:xfrm>
            <a:off x="196175" y="97375"/>
            <a:ext cx="8848200" cy="33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Meet the Specialists</a:t>
            </a:r>
            <a:endParaRPr sz="5500"/>
          </a:p>
          <a:p>
            <a:pPr indent="0" lvl="0" marL="0" rtl="0" algn="ctr">
              <a:spcBef>
                <a:spcPts val="0"/>
              </a:spcBef>
              <a:spcAft>
                <a:spcPts val="0"/>
              </a:spcAft>
              <a:buNone/>
            </a:pPr>
            <a:r>
              <a:rPr lang="en" sz="5500"/>
              <a:t>Music, Media, Art and PE</a:t>
            </a:r>
            <a:endParaRPr sz="5500"/>
          </a:p>
          <a:p>
            <a:pPr indent="0" lvl="0" marL="0" rtl="0" algn="ctr">
              <a:spcBef>
                <a:spcPts val="0"/>
              </a:spcBef>
              <a:spcAft>
                <a:spcPts val="0"/>
              </a:spcAft>
              <a:buNone/>
            </a:pPr>
            <a:r>
              <a:t/>
            </a:r>
            <a:endParaRPr sz="4500"/>
          </a:p>
        </p:txBody>
      </p:sp>
      <p:sp>
        <p:nvSpPr>
          <p:cNvPr id="97" name="Google Shape;97;p19"/>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Mrs. Manuel, Mrs. Smith, Mrs.Jakuc and </a:t>
            </a:r>
            <a:r>
              <a:rPr lang="en"/>
              <a:t>Mr. Transit </a:t>
            </a:r>
            <a:endParaRPr/>
          </a:p>
        </p:txBody>
      </p:sp>
      <p:pic>
        <p:nvPicPr>
          <p:cNvPr id="98" name="Google Shape;98;p19"/>
          <p:cNvPicPr preferRelativeResize="0"/>
          <p:nvPr/>
        </p:nvPicPr>
        <p:blipFill>
          <a:blip r:embed="rId3">
            <a:alphaModFix/>
          </a:blip>
          <a:stretch>
            <a:fillRect/>
          </a:stretch>
        </p:blipFill>
        <p:spPr>
          <a:xfrm>
            <a:off x="196175" y="97375"/>
            <a:ext cx="1297075" cy="1726575"/>
          </a:xfrm>
          <a:prstGeom prst="rect">
            <a:avLst/>
          </a:prstGeom>
          <a:noFill/>
          <a:ln>
            <a:noFill/>
          </a:ln>
        </p:spPr>
      </p:pic>
      <p:pic>
        <p:nvPicPr>
          <p:cNvPr id="99" name="Google Shape;99;p19"/>
          <p:cNvPicPr preferRelativeResize="0"/>
          <p:nvPr/>
        </p:nvPicPr>
        <p:blipFill>
          <a:blip r:embed="rId4">
            <a:alphaModFix/>
          </a:blip>
          <a:stretch>
            <a:fillRect/>
          </a:stretch>
        </p:blipFill>
        <p:spPr>
          <a:xfrm>
            <a:off x="7115400" y="2030825"/>
            <a:ext cx="1256700" cy="1652725"/>
          </a:xfrm>
          <a:prstGeom prst="rect">
            <a:avLst/>
          </a:prstGeom>
          <a:noFill/>
          <a:ln>
            <a:noFill/>
          </a:ln>
        </p:spPr>
      </p:pic>
      <p:pic>
        <p:nvPicPr>
          <p:cNvPr id="100" name="Google Shape;100;p19"/>
          <p:cNvPicPr preferRelativeResize="0"/>
          <p:nvPr/>
        </p:nvPicPr>
        <p:blipFill>
          <a:blip r:embed="rId5">
            <a:alphaModFix/>
          </a:blip>
          <a:stretch>
            <a:fillRect/>
          </a:stretch>
        </p:blipFill>
        <p:spPr>
          <a:xfrm>
            <a:off x="850125" y="2048624"/>
            <a:ext cx="1315600" cy="1617125"/>
          </a:xfrm>
          <a:prstGeom prst="rect">
            <a:avLst/>
          </a:prstGeom>
          <a:noFill/>
          <a:ln>
            <a:noFill/>
          </a:ln>
        </p:spPr>
      </p:pic>
      <p:pic>
        <p:nvPicPr>
          <p:cNvPr id="101" name="Google Shape;101;p19"/>
          <p:cNvPicPr preferRelativeResize="0"/>
          <p:nvPr/>
        </p:nvPicPr>
        <p:blipFill>
          <a:blip r:embed="rId6">
            <a:alphaModFix/>
          </a:blip>
          <a:stretch>
            <a:fillRect/>
          </a:stretch>
        </p:blipFill>
        <p:spPr>
          <a:xfrm>
            <a:off x="7630925" y="97375"/>
            <a:ext cx="1413450" cy="167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ctrTitle"/>
          </p:nvPr>
        </p:nvSpPr>
        <p:spPr>
          <a:xfrm>
            <a:off x="311700" y="392150"/>
            <a:ext cx="8520600" cy="293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Handwriting &amp; Keyboarding</a:t>
            </a:r>
            <a:endParaRPr/>
          </a:p>
          <a:p>
            <a:pPr indent="0" lvl="0" marL="0" rtl="0" algn="ctr">
              <a:spcBef>
                <a:spcPts val="0"/>
              </a:spcBef>
              <a:spcAft>
                <a:spcPts val="0"/>
              </a:spcAft>
              <a:buNone/>
            </a:pPr>
            <a:r>
              <a:rPr lang="en" sz="1800">
                <a:latin typeface="Comic Sans MS"/>
                <a:ea typeface="Comic Sans MS"/>
                <a:cs typeface="Comic Sans MS"/>
                <a:sym typeface="Comic Sans MS"/>
              </a:rPr>
              <a:t>TK and K students will also learn about handwriting and keyboarding. We use a program called Learning without Tears. </a:t>
            </a:r>
            <a:r>
              <a:rPr lang="en" sz="1800">
                <a:latin typeface="Comic Sans MS"/>
                <a:ea typeface="Comic Sans MS"/>
                <a:cs typeface="Comic Sans MS"/>
                <a:sym typeface="Comic Sans MS"/>
              </a:rPr>
              <a:t>T</a:t>
            </a:r>
            <a:r>
              <a:rPr lang="en" sz="1800">
                <a:latin typeface="Comic Sans MS"/>
                <a:ea typeface="Comic Sans MS"/>
                <a:cs typeface="Comic Sans MS"/>
                <a:sym typeface="Comic Sans MS"/>
              </a:rPr>
              <a:t>his covers both the correct formation of letters and dynamics of using the Keyboard</a:t>
            </a:r>
            <a:r>
              <a:rPr lang="en" sz="1800"/>
              <a:t>.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p:txBody>
      </p:sp>
      <p:pic>
        <p:nvPicPr>
          <p:cNvPr id="107" name="Google Shape;107;p20"/>
          <p:cNvPicPr preferRelativeResize="0"/>
          <p:nvPr/>
        </p:nvPicPr>
        <p:blipFill>
          <a:blip r:embed="rId3">
            <a:alphaModFix/>
          </a:blip>
          <a:stretch>
            <a:fillRect/>
          </a:stretch>
        </p:blipFill>
        <p:spPr>
          <a:xfrm>
            <a:off x="1320575" y="2924288"/>
            <a:ext cx="2981325" cy="1847850"/>
          </a:xfrm>
          <a:prstGeom prst="rect">
            <a:avLst/>
          </a:prstGeom>
          <a:noFill/>
          <a:ln>
            <a:noFill/>
          </a:ln>
        </p:spPr>
      </p:pic>
      <p:pic>
        <p:nvPicPr>
          <p:cNvPr id="108" name="Google Shape;108;p20"/>
          <p:cNvPicPr preferRelativeResize="0"/>
          <p:nvPr/>
        </p:nvPicPr>
        <p:blipFill>
          <a:blip r:embed="rId4">
            <a:alphaModFix/>
          </a:blip>
          <a:stretch>
            <a:fillRect/>
          </a:stretch>
        </p:blipFill>
        <p:spPr>
          <a:xfrm>
            <a:off x="5461550" y="2790950"/>
            <a:ext cx="2962275" cy="198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ctrTitle"/>
          </p:nvPr>
        </p:nvSpPr>
        <p:spPr>
          <a:xfrm>
            <a:off x="346238" y="156975"/>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Comic Sans MS"/>
              <a:ea typeface="Comic Sans MS"/>
              <a:cs typeface="Comic Sans MS"/>
              <a:sym typeface="Comic Sans MS"/>
            </a:endParaRPr>
          </a:p>
          <a:p>
            <a:pPr indent="0" lvl="0" marL="0" rtl="0" algn="ctr">
              <a:spcBef>
                <a:spcPts val="0"/>
              </a:spcBef>
              <a:spcAft>
                <a:spcPts val="0"/>
              </a:spcAft>
              <a:buNone/>
            </a:pPr>
            <a:r>
              <a:t/>
            </a:r>
            <a:endParaRPr sz="1800">
              <a:latin typeface="Comic Sans MS"/>
              <a:ea typeface="Comic Sans MS"/>
              <a:cs typeface="Comic Sans MS"/>
              <a:sym typeface="Comic Sans MS"/>
            </a:endParaRPr>
          </a:p>
          <a:p>
            <a:pPr indent="0" lvl="0" marL="0" rtl="0" algn="ctr">
              <a:spcBef>
                <a:spcPts val="0"/>
              </a:spcBef>
              <a:spcAft>
                <a:spcPts val="0"/>
              </a:spcAft>
              <a:buNone/>
            </a:pPr>
            <a:r>
              <a:t/>
            </a:r>
            <a:endParaRPr sz="1800">
              <a:latin typeface="Comic Sans MS"/>
              <a:ea typeface="Comic Sans MS"/>
              <a:cs typeface="Comic Sans MS"/>
              <a:sym typeface="Comic Sans MS"/>
            </a:endParaRPr>
          </a:p>
          <a:p>
            <a:pPr indent="0" lvl="0" marL="0" rtl="0" algn="ctr">
              <a:spcBef>
                <a:spcPts val="0"/>
              </a:spcBef>
              <a:spcAft>
                <a:spcPts val="0"/>
              </a:spcAft>
              <a:buNone/>
            </a:pPr>
            <a:r>
              <a:t/>
            </a:r>
            <a:endParaRPr sz="1800">
              <a:latin typeface="Comic Sans MS"/>
              <a:ea typeface="Comic Sans MS"/>
              <a:cs typeface="Comic Sans MS"/>
              <a:sym typeface="Comic Sans MS"/>
            </a:endParaRPr>
          </a:p>
          <a:p>
            <a:pPr indent="0" lvl="0" marL="0" rtl="0" algn="ctr">
              <a:spcBef>
                <a:spcPts val="0"/>
              </a:spcBef>
              <a:spcAft>
                <a:spcPts val="0"/>
              </a:spcAft>
              <a:buNone/>
            </a:pPr>
            <a:r>
              <a:t/>
            </a:r>
            <a:endParaRPr sz="1800">
              <a:latin typeface="Comic Sans MS"/>
              <a:ea typeface="Comic Sans MS"/>
              <a:cs typeface="Comic Sans MS"/>
              <a:sym typeface="Comic Sans MS"/>
            </a:endParaRPr>
          </a:p>
          <a:p>
            <a:pPr indent="0" lvl="0" marL="0" rtl="0" algn="ctr">
              <a:spcBef>
                <a:spcPts val="0"/>
              </a:spcBef>
              <a:spcAft>
                <a:spcPts val="0"/>
              </a:spcAft>
              <a:buNone/>
            </a:pPr>
            <a:r>
              <a:rPr lang="en"/>
              <a:t>COMMUNICATION</a:t>
            </a:r>
            <a:endParaRPr/>
          </a:p>
          <a:p>
            <a:pPr indent="0" lvl="0" marL="0" rtl="0" algn="ctr">
              <a:spcBef>
                <a:spcPts val="0"/>
              </a:spcBef>
              <a:spcAft>
                <a:spcPts val="0"/>
              </a:spcAft>
              <a:buNone/>
            </a:pPr>
            <a:r>
              <a:rPr lang="en" sz="1400">
                <a:latin typeface="Comic Sans MS"/>
                <a:ea typeface="Comic Sans MS"/>
                <a:cs typeface="Comic Sans MS"/>
                <a:sym typeface="Comic Sans MS"/>
              </a:rPr>
              <a:t>Parent communication is very important to us. We use a team approach between home and school. Teachers will send emails, contact you by phone or see you at dismissal. You are always welcome to contact teachers through voicemail or email. Please remember that during the day the teachers are teaching and cannot return calls or emails until the end of the day. They need to give your children all of their attention during the day.</a:t>
            </a:r>
            <a:endParaRPr sz="1400">
              <a:latin typeface="Comic Sans MS"/>
              <a:ea typeface="Comic Sans MS"/>
              <a:cs typeface="Comic Sans MS"/>
              <a:sym typeface="Comic Sans MS"/>
            </a:endParaRPr>
          </a:p>
          <a:p>
            <a:pPr indent="0" lvl="0" marL="0" rtl="0" algn="ctr">
              <a:spcBef>
                <a:spcPts val="0"/>
              </a:spcBef>
              <a:spcAft>
                <a:spcPts val="0"/>
              </a:spcAft>
              <a:buNone/>
            </a:pPr>
            <a:r>
              <a:t/>
            </a:r>
            <a:endParaRPr/>
          </a:p>
        </p:txBody>
      </p:sp>
      <p:pic>
        <p:nvPicPr>
          <p:cNvPr id="114" name="Google Shape;114;p21"/>
          <p:cNvPicPr preferRelativeResize="0"/>
          <p:nvPr/>
        </p:nvPicPr>
        <p:blipFill rotWithShape="1">
          <a:blip r:embed="rId3">
            <a:alphaModFix/>
          </a:blip>
          <a:srcRect b="13330" l="0" r="64270" t="13058"/>
          <a:stretch/>
        </p:blipFill>
        <p:spPr>
          <a:xfrm>
            <a:off x="3906450" y="3692525"/>
            <a:ext cx="1400175" cy="1076325"/>
          </a:xfrm>
          <a:prstGeom prst="rect">
            <a:avLst/>
          </a:prstGeom>
          <a:noFill/>
          <a:ln>
            <a:noFill/>
          </a:ln>
        </p:spPr>
      </p:pic>
      <p:pic>
        <p:nvPicPr>
          <p:cNvPr id="115" name="Google Shape;115;p21"/>
          <p:cNvPicPr preferRelativeResize="0"/>
          <p:nvPr/>
        </p:nvPicPr>
        <p:blipFill rotWithShape="1">
          <a:blip r:embed="rId4">
            <a:alphaModFix/>
          </a:blip>
          <a:srcRect b="9297" l="-9548" r="12413" t="0"/>
          <a:stretch/>
        </p:blipFill>
        <p:spPr>
          <a:xfrm>
            <a:off x="510200" y="3705350"/>
            <a:ext cx="1334843" cy="1050700"/>
          </a:xfrm>
          <a:prstGeom prst="rect">
            <a:avLst/>
          </a:prstGeom>
          <a:noFill/>
          <a:ln>
            <a:noFill/>
          </a:ln>
        </p:spPr>
      </p:pic>
      <p:pic>
        <p:nvPicPr>
          <p:cNvPr id="116" name="Google Shape;116;p21"/>
          <p:cNvPicPr preferRelativeResize="0"/>
          <p:nvPr/>
        </p:nvPicPr>
        <p:blipFill rotWithShape="1">
          <a:blip r:embed="rId5">
            <a:alphaModFix/>
          </a:blip>
          <a:srcRect b="6009" l="24468" r="24798" t="3900"/>
          <a:stretch/>
        </p:blipFill>
        <p:spPr>
          <a:xfrm>
            <a:off x="7262650" y="3679725"/>
            <a:ext cx="718925" cy="1076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