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9" r:id="rId11"/>
    <p:sldId id="274" r:id="rId12"/>
    <p:sldId id="268" r:id="rId13"/>
    <p:sldId id="270" r:id="rId14"/>
    <p:sldId id="271" r:id="rId15"/>
    <p:sldId id="272" r:id="rId16"/>
    <p:sldId id="262" r:id="rId17"/>
    <p:sldId id="275" r:id="rId18"/>
    <p:sldId id="276"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08" y="-3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37618D-672A-44E1-A0FD-0F68F184C59B}"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4128344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7618D-672A-44E1-A0FD-0F68F184C59B}"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150229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7618D-672A-44E1-A0FD-0F68F184C59B}"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42252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7618D-672A-44E1-A0FD-0F68F184C59B}"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97536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37618D-672A-44E1-A0FD-0F68F184C59B}"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3629739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37618D-672A-44E1-A0FD-0F68F184C59B}" type="datetimeFigureOut">
              <a:rPr lang="en-US" smtClean="0"/>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5398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37618D-672A-44E1-A0FD-0F68F184C59B}" type="datetimeFigureOut">
              <a:rPr lang="en-US" smtClean="0"/>
              <a:t>5/16/2016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2324884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37618D-672A-44E1-A0FD-0F68F184C59B}" type="datetimeFigureOut">
              <a:rPr lang="en-US" smtClean="0"/>
              <a:t>5/16/2016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980419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7618D-672A-44E1-A0FD-0F68F184C59B}" type="datetimeFigureOut">
              <a:rPr lang="en-US" smtClean="0"/>
              <a:t>5/16/2016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19423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37618D-672A-44E1-A0FD-0F68F184C59B}" type="datetimeFigureOut">
              <a:rPr lang="en-US" smtClean="0"/>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114858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37618D-672A-44E1-A0FD-0F68F184C59B}" type="datetimeFigureOut">
              <a:rPr lang="en-US" smtClean="0"/>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EC024-8D46-460A-AC36-82140CEEA5AA}" type="slidenum">
              <a:rPr lang="en-US" smtClean="0"/>
              <a:t>‹#›</a:t>
            </a:fld>
            <a:endParaRPr lang="en-US"/>
          </a:p>
        </p:txBody>
      </p:sp>
    </p:spTree>
    <p:extLst>
      <p:ext uri="{BB962C8B-B14F-4D97-AF65-F5344CB8AC3E}">
        <p14:creationId xmlns:p14="http://schemas.microsoft.com/office/powerpoint/2010/main" val="121009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7618D-672A-44E1-A0FD-0F68F184C59B}" type="datetimeFigureOut">
              <a:rPr lang="en-US" smtClean="0"/>
              <a:t>5/16/2016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EC024-8D46-460A-AC36-82140CEEA5AA}" type="slidenum">
              <a:rPr lang="en-US" smtClean="0"/>
              <a:t>‹#›</a:t>
            </a:fld>
            <a:endParaRPr lang="en-US"/>
          </a:p>
        </p:txBody>
      </p:sp>
    </p:spTree>
    <p:extLst>
      <p:ext uri="{BB962C8B-B14F-4D97-AF65-F5344CB8AC3E}">
        <p14:creationId xmlns:p14="http://schemas.microsoft.com/office/powerpoint/2010/main" val="172662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savings-secrets.com/" TargetMode="External"/><Relationship Id="rId2" Type="http://schemas.openxmlformats.org/officeDocument/2006/relationships/image" Target="../media/image2.jpg"/><Relationship Id="rId1" Type="http://schemas.openxmlformats.org/officeDocument/2006/relationships/slideLayout" Target="../slideLayouts/slideLayout4.xml"/><Relationship Id="rId4" Type="http://schemas.openxmlformats.org/officeDocument/2006/relationships/hyperlink" Target="http://tinyurl.com/hn39yj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fidelity.com/" TargetMode="External"/><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70121" y="841919"/>
            <a:ext cx="12021879" cy="1243677"/>
          </a:xfrm>
        </p:spPr>
        <p:txBody>
          <a:bodyPr>
            <a:noAutofit/>
          </a:bodyPr>
          <a:lstStyle/>
          <a:p>
            <a:pPr algn="ctr"/>
            <a:r>
              <a:rPr lang="en-US" sz="5400" b="1" dirty="0">
                <a:latin typeface="Castellar" panose="020A0402060406010301" pitchFamily="18" charset="0"/>
              </a:rPr>
              <a:t>Selecting and purchasing mutual </a:t>
            </a:r>
            <a:r>
              <a:rPr lang="en-US" sz="5400" b="1" dirty="0" smtClean="0">
                <a:latin typeface="Castellar" panose="020A0402060406010301" pitchFamily="18" charset="0"/>
              </a:rPr>
              <a:t>funds</a:t>
            </a:r>
            <a:endParaRPr lang="en-US" sz="5400" dirty="0">
              <a:latin typeface="Castellar" panose="020A0402060406010301" pitchFamily="18" charset="0"/>
            </a:endParaRPr>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156003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a:bodyPr>
          <a:lstStyle/>
          <a:p>
            <a:pPr marL="0" indent="0">
              <a:buNone/>
            </a:pPr>
            <a:r>
              <a:rPr lang="en-US" sz="4000" dirty="0"/>
              <a:t>D.  The criteria used in a mutual fund screener:</a:t>
            </a:r>
          </a:p>
          <a:p>
            <a:pPr marL="0" indent="0">
              <a:buNone/>
            </a:pPr>
            <a:r>
              <a:rPr lang="en-US" sz="4000" dirty="0"/>
              <a:t>6.  Minimum initial investment:</a:t>
            </a:r>
          </a:p>
          <a:p>
            <a:pPr marL="0" indent="0">
              <a:buNone/>
            </a:pPr>
            <a:r>
              <a:rPr lang="en-US" sz="4000" dirty="0" smtClean="0"/>
              <a:t>	a</a:t>
            </a:r>
            <a:r>
              <a:rPr lang="en-US" sz="4000" dirty="0"/>
              <a:t>.  Many mutual funds require you to spend </a:t>
            </a:r>
            <a:r>
              <a:rPr lang="en-US" sz="4000" dirty="0" smtClean="0"/>
              <a:t>	a </a:t>
            </a:r>
            <a:r>
              <a:rPr lang="en-US" sz="4000" dirty="0"/>
              <a:t>minimum amount of money to get </a:t>
            </a:r>
            <a:r>
              <a:rPr lang="en-US" sz="4000" dirty="0" smtClean="0"/>
              <a:t>	started</a:t>
            </a:r>
            <a:r>
              <a:rPr lang="en-US" sz="4000" dirty="0"/>
              <a:t>.</a:t>
            </a:r>
          </a:p>
          <a:p>
            <a:pPr marL="0" indent="0">
              <a:buNone/>
            </a:pPr>
            <a:r>
              <a:rPr lang="en-US" sz="4000" dirty="0"/>
              <a:t>	b.  When you first start out, you will need </a:t>
            </a:r>
            <a:r>
              <a:rPr lang="en-US" sz="4000" dirty="0" smtClean="0"/>
              <a:t>      	to find </a:t>
            </a:r>
            <a:r>
              <a:rPr lang="en-US" sz="4000" dirty="0"/>
              <a:t>a fund with a low minimum.</a:t>
            </a:r>
          </a:p>
        </p:txBody>
      </p:sp>
    </p:spTree>
    <p:extLst>
      <p:ext uri="{BB962C8B-B14F-4D97-AF65-F5344CB8AC3E}">
        <p14:creationId xmlns:p14="http://schemas.microsoft.com/office/powerpoint/2010/main" val="197038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 calcmode="lin" valueType="num">
                                      <p:cBhvr>
                                        <p:cTn id="1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a:bodyPr>
          <a:lstStyle/>
          <a:p>
            <a:pPr marL="0" indent="0">
              <a:buNone/>
            </a:pPr>
            <a:r>
              <a:rPr lang="en-US" sz="4000" dirty="0"/>
              <a:t>D.  The criteria used in a mutual fund screener:</a:t>
            </a:r>
          </a:p>
          <a:p>
            <a:pPr marL="0" indent="0">
              <a:buNone/>
            </a:pPr>
            <a:r>
              <a:rPr lang="en-US" sz="4000" dirty="0" smtClean="0"/>
              <a:t>7.  Other criteria:</a:t>
            </a:r>
          </a:p>
          <a:p>
            <a:pPr marL="0" indent="0">
              <a:buNone/>
            </a:pPr>
            <a:r>
              <a:rPr lang="en-US" sz="4000" dirty="0" smtClean="0"/>
              <a:t>Look around and see what other criteria you may want to use.</a:t>
            </a:r>
          </a:p>
          <a:p>
            <a:pPr marL="0" indent="0">
              <a:buNone/>
            </a:pPr>
            <a:r>
              <a:rPr lang="en-US" sz="4000" dirty="0" smtClean="0"/>
              <a:t>8.  Rank order the mutual fund by whatever criteria matters to you the most.</a:t>
            </a:r>
          </a:p>
          <a:p>
            <a:pPr marL="0" indent="0">
              <a:buNone/>
            </a:pPr>
            <a:r>
              <a:rPr lang="en-US" sz="4000" dirty="0" smtClean="0"/>
              <a:t>	a.  Perhaps by performance over </a:t>
            </a:r>
            <a:r>
              <a:rPr lang="en-US" sz="4000" dirty="0" smtClean="0"/>
              <a:t>5 years</a:t>
            </a:r>
            <a:endParaRPr lang="en-US" sz="4000" dirty="0"/>
          </a:p>
        </p:txBody>
      </p:sp>
    </p:spTree>
    <p:extLst>
      <p:ext uri="{BB962C8B-B14F-4D97-AF65-F5344CB8AC3E}">
        <p14:creationId xmlns:p14="http://schemas.microsoft.com/office/powerpoint/2010/main" val="279234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 calcmode="lin" valueType="num">
                                      <p:cBhvr>
                                        <p:cTn id="1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 calcmode="lin" valueType="num">
                                      <p:cBhvr>
                                        <p:cTn id="28"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4800" dirty="0" smtClean="0">
                <a:latin typeface="+mn-lt"/>
              </a:rPr>
              <a:t>IV.  Step 4 - Look at individual mutual funds:</a:t>
            </a:r>
            <a:endParaRPr lang="en-US" sz="4800" dirty="0">
              <a:latin typeface="+mn-lt"/>
            </a:endParaRP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415206"/>
            <a:ext cx="10158658" cy="5079472"/>
          </a:xfrm>
        </p:spPr>
        <p:txBody>
          <a:bodyPr>
            <a:normAutofit fontScale="92500" lnSpcReduction="20000"/>
          </a:bodyPr>
          <a:lstStyle/>
          <a:p>
            <a:pPr marL="0" indent="0">
              <a:buNone/>
            </a:pPr>
            <a:r>
              <a:rPr lang="en-US" sz="4000" dirty="0" smtClean="0"/>
              <a:t>A</a:t>
            </a:r>
            <a:r>
              <a:rPr lang="en-US" sz="4000" dirty="0"/>
              <a:t>.  NAV - Net Asset Value:  This is how much it costs to buy one share of the mutual fund</a:t>
            </a:r>
            <a:r>
              <a:rPr lang="en-US" sz="4000" dirty="0" smtClean="0"/>
              <a:t>.</a:t>
            </a:r>
            <a:r>
              <a:rPr lang="en-US" sz="4000" dirty="0"/>
              <a:t>		</a:t>
            </a:r>
          </a:p>
          <a:p>
            <a:pPr marL="0" indent="0">
              <a:buNone/>
            </a:pPr>
            <a:r>
              <a:rPr lang="en-US" sz="4000" dirty="0" smtClean="0"/>
              <a:t>B</a:t>
            </a:r>
            <a:r>
              <a:rPr lang="en-US" sz="4000" dirty="0"/>
              <a:t>.  Performance: </a:t>
            </a:r>
          </a:p>
          <a:p>
            <a:pPr marL="0" indent="0">
              <a:buNone/>
            </a:pPr>
            <a:r>
              <a:rPr lang="en-US" sz="4000" dirty="0" smtClean="0"/>
              <a:t>	1</a:t>
            </a:r>
            <a:r>
              <a:rPr lang="en-US" sz="4000" dirty="0"/>
              <a:t>.  This shows the "rate of return" that the </a:t>
            </a:r>
            <a:r>
              <a:rPr lang="en-US" sz="4000" dirty="0" smtClean="0"/>
              <a:t>	mutual </a:t>
            </a:r>
            <a:r>
              <a:rPr lang="en-US" sz="4000" dirty="0"/>
              <a:t>fund has provided to its investors over </a:t>
            </a:r>
            <a:r>
              <a:rPr lang="en-US" sz="4000" dirty="0" smtClean="0"/>
              <a:t>	time</a:t>
            </a:r>
            <a:r>
              <a:rPr lang="en-US" sz="4000" dirty="0"/>
              <a:t>.</a:t>
            </a:r>
          </a:p>
          <a:p>
            <a:pPr marL="0" indent="0">
              <a:buNone/>
            </a:pPr>
            <a:r>
              <a:rPr lang="en-US" sz="4000" dirty="0" smtClean="0"/>
              <a:t>	2</a:t>
            </a:r>
            <a:r>
              <a:rPr lang="en-US" sz="4000" dirty="0"/>
              <a:t>. </a:t>
            </a:r>
            <a:r>
              <a:rPr lang="en-US" sz="4000" dirty="0" smtClean="0"/>
              <a:t> Mathematically</a:t>
            </a:r>
            <a:r>
              <a:rPr lang="en-US" sz="4000" dirty="0"/>
              <a:t>, it is the same as the </a:t>
            </a:r>
            <a:r>
              <a:rPr lang="en-US" sz="4000" dirty="0" smtClean="0"/>
              <a:t>	interest </a:t>
            </a:r>
            <a:r>
              <a:rPr lang="en-US" sz="4000" dirty="0"/>
              <a:t>rate, but with mutual funds it is called </a:t>
            </a:r>
            <a:r>
              <a:rPr lang="en-US" sz="4000" dirty="0" smtClean="0"/>
              <a:t>	the </a:t>
            </a:r>
            <a:r>
              <a:rPr lang="en-US" sz="4000" dirty="0"/>
              <a:t>"rate of </a:t>
            </a:r>
            <a:r>
              <a:rPr lang="en-US" sz="4000" dirty="0" smtClean="0"/>
              <a:t>return</a:t>
            </a:r>
            <a:r>
              <a:rPr lang="en-US" sz="4000" dirty="0"/>
              <a:t>" instead of the interest rate.  </a:t>
            </a:r>
          </a:p>
          <a:p>
            <a:pPr marL="0" indent="0">
              <a:buNone/>
            </a:pPr>
            <a:r>
              <a:rPr lang="en-US" sz="4000" dirty="0" smtClean="0"/>
              <a:t>	3</a:t>
            </a:r>
            <a:r>
              <a:rPr lang="en-US" sz="4000" dirty="0"/>
              <a:t>.  See how it compares to the stock </a:t>
            </a:r>
            <a:r>
              <a:rPr lang="en-US" sz="4000" dirty="0" smtClean="0"/>
              <a:t>        	market </a:t>
            </a:r>
            <a:r>
              <a:rPr lang="en-US" sz="4000" dirty="0"/>
              <a:t>in general.  </a:t>
            </a:r>
          </a:p>
        </p:txBody>
      </p:sp>
    </p:spTree>
    <p:extLst>
      <p:ext uri="{BB962C8B-B14F-4D97-AF65-F5344CB8AC3E}">
        <p14:creationId xmlns:p14="http://schemas.microsoft.com/office/powerpoint/2010/main" val="365311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 calcmode="lin" valueType="num">
                                      <p:cBhvr>
                                        <p:cTn id="28"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 calcmode="lin" valueType="num">
                                      <p:cBhvr>
                                        <p:cTn id="35"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 calcmode="lin" valueType="num">
                                      <p:cBhvr>
                                        <p:cTn id="42"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4800" dirty="0" smtClean="0">
                <a:latin typeface="+mn-lt"/>
              </a:rPr>
              <a:t>IV.  Step 4 - Look at individual mutual funds:</a:t>
            </a:r>
            <a:endParaRPr lang="en-US" sz="4800" dirty="0">
              <a:latin typeface="+mn-lt"/>
            </a:endParaRP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415206"/>
            <a:ext cx="10158658" cy="5079472"/>
          </a:xfrm>
        </p:spPr>
        <p:txBody>
          <a:bodyPr>
            <a:normAutofit/>
          </a:bodyPr>
          <a:lstStyle/>
          <a:p>
            <a:pPr marL="0" indent="0">
              <a:buNone/>
            </a:pPr>
            <a:r>
              <a:rPr lang="en-US" sz="4000" dirty="0"/>
              <a:t>C.  Expense Ratio:  </a:t>
            </a:r>
          </a:p>
          <a:p>
            <a:pPr marL="0" indent="0">
              <a:buNone/>
            </a:pPr>
            <a:r>
              <a:rPr lang="en-US" sz="4000" dirty="0" smtClean="0"/>
              <a:t>	1</a:t>
            </a:r>
            <a:r>
              <a:rPr lang="en-US" sz="4000" dirty="0"/>
              <a:t>.  This is </a:t>
            </a:r>
            <a:r>
              <a:rPr lang="en-US" sz="4000" dirty="0" smtClean="0"/>
              <a:t>the % </a:t>
            </a:r>
            <a:r>
              <a:rPr lang="en-US" sz="4000" dirty="0"/>
              <a:t>of your invested money </a:t>
            </a:r>
            <a:r>
              <a:rPr lang="en-US" sz="4000" dirty="0" smtClean="0"/>
              <a:t>	that goes </a:t>
            </a:r>
            <a:r>
              <a:rPr lang="en-US" sz="4000" dirty="0"/>
              <a:t>to the fund manager who runs </a:t>
            </a:r>
            <a:r>
              <a:rPr lang="en-US" sz="4000" dirty="0" smtClean="0"/>
              <a:t>	the fund.</a:t>
            </a:r>
          </a:p>
          <a:p>
            <a:pPr marL="0" indent="0">
              <a:buNone/>
            </a:pPr>
            <a:endParaRPr lang="en-US" sz="4000" dirty="0"/>
          </a:p>
          <a:p>
            <a:pPr marL="0" indent="0">
              <a:buNone/>
            </a:pPr>
            <a:r>
              <a:rPr lang="en-US" sz="4000" dirty="0" smtClean="0"/>
              <a:t>	2</a:t>
            </a:r>
            <a:r>
              <a:rPr lang="en-US" sz="4000" dirty="0"/>
              <a:t>.  It is subtracted from the fund's rate of </a:t>
            </a:r>
            <a:r>
              <a:rPr lang="en-US" sz="4000" dirty="0" smtClean="0"/>
              <a:t>	return</a:t>
            </a:r>
            <a:r>
              <a:rPr lang="en-US" sz="4000" dirty="0"/>
              <a:t>.</a:t>
            </a:r>
          </a:p>
        </p:txBody>
      </p:sp>
    </p:spTree>
    <p:extLst>
      <p:ext uri="{BB962C8B-B14F-4D97-AF65-F5344CB8AC3E}">
        <p14:creationId xmlns:p14="http://schemas.microsoft.com/office/powerpoint/2010/main" val="158154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4800" dirty="0" smtClean="0">
                <a:latin typeface="+mn-lt"/>
              </a:rPr>
              <a:t>IV.  Step 4 - Look at individual mutual funds:</a:t>
            </a:r>
            <a:endParaRPr lang="en-US" sz="4800" dirty="0">
              <a:latin typeface="+mn-lt"/>
            </a:endParaRP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275907"/>
            <a:ext cx="10158658" cy="5422605"/>
          </a:xfrm>
        </p:spPr>
        <p:txBody>
          <a:bodyPr>
            <a:normAutofit fontScale="85000" lnSpcReduction="20000"/>
          </a:bodyPr>
          <a:lstStyle/>
          <a:p>
            <a:r>
              <a:rPr lang="en-US" sz="4000" dirty="0"/>
              <a:t>D.   Fund Manager: </a:t>
            </a:r>
          </a:p>
          <a:p>
            <a:pPr marL="0" indent="0">
              <a:buNone/>
            </a:pPr>
            <a:r>
              <a:rPr lang="en-US" sz="4000" dirty="0" smtClean="0"/>
              <a:t>1</a:t>
            </a:r>
            <a:r>
              <a:rPr lang="en-US" sz="4000" dirty="0"/>
              <a:t>.  This is the person who manages the mutual fund, deciding which stocks to buy and sell.</a:t>
            </a:r>
          </a:p>
          <a:p>
            <a:pPr marL="0" indent="0">
              <a:buNone/>
            </a:pPr>
            <a:r>
              <a:rPr lang="en-US" sz="4000" dirty="0" smtClean="0"/>
              <a:t>2</a:t>
            </a:r>
            <a:r>
              <a:rPr lang="en-US" sz="4000" dirty="0"/>
              <a:t>.  In a sense, when you buy a mutual fund, you are really investing in this individual person because he </a:t>
            </a:r>
            <a:r>
              <a:rPr lang="en-US" sz="4000" dirty="0" smtClean="0"/>
              <a:t>or </a:t>
            </a:r>
            <a:r>
              <a:rPr lang="en-US" sz="4000" dirty="0"/>
              <a:t>she is the one actually investing your money.  </a:t>
            </a:r>
          </a:p>
          <a:p>
            <a:pPr marL="0" indent="0">
              <a:buNone/>
            </a:pPr>
            <a:r>
              <a:rPr lang="en-US" sz="4000" dirty="0" smtClean="0"/>
              <a:t>3</a:t>
            </a:r>
            <a:r>
              <a:rPr lang="en-US" sz="4000" dirty="0"/>
              <a:t>.  Notice how long the current manager has been managing the fund.</a:t>
            </a:r>
          </a:p>
          <a:p>
            <a:pPr marL="0" indent="0">
              <a:buNone/>
            </a:pPr>
            <a:r>
              <a:rPr lang="en-US" sz="4000" dirty="0" smtClean="0"/>
              <a:t>	a</a:t>
            </a:r>
            <a:r>
              <a:rPr lang="en-US" sz="4000" dirty="0"/>
              <a:t>.  If the fund has done well over the last 10 years </a:t>
            </a:r>
            <a:r>
              <a:rPr lang="en-US" sz="4000" dirty="0" smtClean="0"/>
              <a:t>	but the current </a:t>
            </a:r>
            <a:r>
              <a:rPr lang="en-US" sz="4000" dirty="0"/>
              <a:t>fund manager has only been </a:t>
            </a:r>
            <a:r>
              <a:rPr lang="en-US" sz="4000" dirty="0" smtClean="0"/>
              <a:t>	managing </a:t>
            </a:r>
            <a:r>
              <a:rPr lang="en-US" sz="4000" dirty="0"/>
              <a:t>the </a:t>
            </a:r>
            <a:r>
              <a:rPr lang="en-US" sz="4000" dirty="0" smtClean="0"/>
              <a:t>fund for </a:t>
            </a:r>
            <a:r>
              <a:rPr lang="en-US" sz="4000" dirty="0"/>
              <a:t>1 year, than the fund's </a:t>
            </a:r>
            <a:r>
              <a:rPr lang="en-US" sz="4000" dirty="0" smtClean="0"/>
              <a:t>	performance does </a:t>
            </a:r>
            <a:r>
              <a:rPr lang="en-US" sz="4000" dirty="0"/>
              <a:t>not </a:t>
            </a:r>
            <a:r>
              <a:rPr lang="en-US" sz="4000" dirty="0" smtClean="0"/>
              <a:t>necessarily </a:t>
            </a:r>
            <a:r>
              <a:rPr lang="en-US" sz="4000" dirty="0"/>
              <a:t>reflect </a:t>
            </a:r>
            <a:r>
              <a:rPr lang="en-US" sz="4000" dirty="0" smtClean="0"/>
              <a:t>             	the current managers ability.</a:t>
            </a:r>
            <a:endParaRPr lang="en-US" sz="4000" dirty="0"/>
          </a:p>
        </p:txBody>
      </p:sp>
    </p:spTree>
    <p:extLst>
      <p:ext uri="{BB962C8B-B14F-4D97-AF65-F5344CB8AC3E}">
        <p14:creationId xmlns:p14="http://schemas.microsoft.com/office/powerpoint/2010/main" val="139075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 calcmode="lin" valueType="num">
                                      <p:cBhvr>
                                        <p:cTn id="28"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8">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 calcmode="lin" valueType="num">
                                      <p:cBhvr>
                                        <p:cTn id="35"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4800" dirty="0" smtClean="0">
                <a:latin typeface="+mn-lt"/>
              </a:rPr>
              <a:t>IV.  Step 4 - Look at individual mutual funds:</a:t>
            </a:r>
            <a:endParaRPr lang="en-US" sz="4800" dirty="0">
              <a:latin typeface="+mn-lt"/>
            </a:endParaRP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3" y="1415206"/>
            <a:ext cx="10422525" cy="5079472"/>
          </a:xfrm>
        </p:spPr>
        <p:txBody>
          <a:bodyPr>
            <a:normAutofit/>
          </a:bodyPr>
          <a:lstStyle/>
          <a:p>
            <a:pPr marL="0" indent="0">
              <a:buNone/>
            </a:pPr>
            <a:r>
              <a:rPr lang="en-US" sz="4200" dirty="0" smtClean="0"/>
              <a:t>E</a:t>
            </a:r>
            <a:r>
              <a:rPr lang="en-US" sz="4200" dirty="0"/>
              <a:t>.  Holdings:</a:t>
            </a:r>
          </a:p>
          <a:p>
            <a:pPr marL="0" indent="0">
              <a:buNone/>
            </a:pPr>
            <a:r>
              <a:rPr lang="en-US" sz="4200" dirty="0" smtClean="0"/>
              <a:t>1</a:t>
            </a:r>
            <a:r>
              <a:rPr lang="en-US" sz="4200" dirty="0"/>
              <a:t>.  These are the companies that the mutual fund currently owns stock in.</a:t>
            </a:r>
          </a:p>
          <a:p>
            <a:pPr marL="0" indent="0">
              <a:buNone/>
            </a:pPr>
            <a:r>
              <a:rPr lang="en-US" sz="4200" dirty="0" smtClean="0"/>
              <a:t>2</a:t>
            </a:r>
            <a:r>
              <a:rPr lang="en-US" sz="4200" dirty="0"/>
              <a:t>.  See if there are any that you know and like</a:t>
            </a:r>
            <a:r>
              <a:rPr lang="en-US" sz="4200" dirty="0" smtClean="0"/>
              <a:t>.</a:t>
            </a:r>
            <a:r>
              <a:rPr lang="en-US" sz="4200" dirty="0"/>
              <a:t> </a:t>
            </a:r>
          </a:p>
          <a:p>
            <a:pPr marL="0" indent="0">
              <a:buNone/>
            </a:pPr>
            <a:endParaRPr lang="en-US" sz="4200" dirty="0" smtClean="0"/>
          </a:p>
          <a:p>
            <a:pPr marL="0" indent="0">
              <a:buNone/>
            </a:pPr>
            <a:r>
              <a:rPr lang="en-US" sz="4200" dirty="0" smtClean="0"/>
              <a:t>F</a:t>
            </a:r>
            <a:r>
              <a:rPr lang="en-US" sz="4200" dirty="0"/>
              <a:t>.  Look around at anything else that looks interesting to you.</a:t>
            </a:r>
          </a:p>
        </p:txBody>
      </p:sp>
    </p:spTree>
    <p:extLst>
      <p:ext uri="{BB962C8B-B14F-4D97-AF65-F5344CB8AC3E}">
        <p14:creationId xmlns:p14="http://schemas.microsoft.com/office/powerpoint/2010/main" val="83383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 calcmode="lin" valueType="num">
                                      <p:cBhvr>
                                        <p:cTn id="28"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6000" dirty="0">
                <a:latin typeface="+mn-lt"/>
              </a:rPr>
              <a:t>V.  Step 5 - Buy the funds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5472333" cy="4739557"/>
          </a:xfrm>
        </p:spPr>
        <p:txBody>
          <a:bodyPr>
            <a:normAutofit/>
          </a:bodyPr>
          <a:lstStyle/>
          <a:p>
            <a:pPr marL="0" indent="0">
              <a:buNone/>
            </a:pPr>
            <a:r>
              <a:rPr lang="en-US" sz="4800" dirty="0"/>
              <a:t>A.  Remember to diversify by investing in different "squares" in the overall investment style square.</a:t>
            </a:r>
          </a:p>
        </p:txBody>
      </p:sp>
      <p:pic>
        <p:nvPicPr>
          <p:cNvPr id="5" name="Picture 4" descr="http://i.investopedia.com/inv/tutorials/site/mutualfunds1_stylebox.gif"/>
          <p:cNvPicPr/>
          <p:nvPr/>
        </p:nvPicPr>
        <p:blipFill>
          <a:blip r:embed="rId3">
            <a:extLst>
              <a:ext uri="{28A0092B-C50C-407E-A947-70E740481C1C}">
                <a14:useLocalDpi xmlns:a14="http://schemas.microsoft.com/office/drawing/2010/main" val="0"/>
              </a:ext>
            </a:extLst>
          </a:blip>
          <a:srcRect/>
          <a:stretch>
            <a:fillRect/>
          </a:stretch>
        </p:blipFill>
        <p:spPr bwMode="auto">
          <a:xfrm>
            <a:off x="6056140" y="1446029"/>
            <a:ext cx="3867870" cy="3987682"/>
          </a:xfrm>
          <a:prstGeom prst="rect">
            <a:avLst/>
          </a:prstGeom>
          <a:noFill/>
          <a:ln>
            <a:noFill/>
          </a:ln>
        </p:spPr>
      </p:pic>
    </p:spTree>
    <p:extLst>
      <p:ext uri="{BB962C8B-B14F-4D97-AF65-F5344CB8AC3E}">
        <p14:creationId xmlns:p14="http://schemas.microsoft.com/office/powerpoint/2010/main" val="2159423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6000" dirty="0">
                <a:latin typeface="+mn-lt"/>
              </a:rPr>
              <a:t>V.  Step </a:t>
            </a:r>
            <a:r>
              <a:rPr lang="en-US" sz="6000" dirty="0" smtClean="0">
                <a:latin typeface="+mn-lt"/>
              </a:rPr>
              <a:t>6 – When should you do all of this?  </a:t>
            </a:r>
            <a:endParaRPr lang="en-US" sz="6000" dirty="0">
              <a:latin typeface="+mn-lt"/>
            </a:endParaRP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890009" cy="4739557"/>
          </a:xfrm>
        </p:spPr>
        <p:txBody>
          <a:bodyPr>
            <a:normAutofit/>
          </a:bodyPr>
          <a:lstStyle/>
          <a:p>
            <a:pPr marL="0" indent="0">
              <a:buNone/>
            </a:pPr>
            <a:r>
              <a:rPr lang="en-US" sz="4800" dirty="0"/>
              <a:t>A.  </a:t>
            </a:r>
            <a:r>
              <a:rPr lang="en-US" sz="4800" dirty="0" smtClean="0"/>
              <a:t>You should invest in mutual funds when you can leave your money invested for 5 years or more.</a:t>
            </a:r>
          </a:p>
          <a:p>
            <a:pPr marL="0" indent="0">
              <a:buNone/>
            </a:pPr>
            <a:r>
              <a:rPr lang="en-US" sz="4800" dirty="0" smtClean="0"/>
              <a:t>B.  Investing for a shorter time is much more risky since losses are much more possible during that short a time.  </a:t>
            </a:r>
            <a:r>
              <a:rPr lang="en-US" sz="4800" dirty="0" smtClean="0"/>
              <a:t> </a:t>
            </a:r>
            <a:endParaRPr lang="en-US" sz="4800" dirty="0"/>
          </a:p>
        </p:txBody>
      </p:sp>
    </p:spTree>
    <p:extLst>
      <p:ext uri="{BB962C8B-B14F-4D97-AF65-F5344CB8AC3E}">
        <p14:creationId xmlns:p14="http://schemas.microsoft.com/office/powerpoint/2010/main" val="95335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6000" dirty="0">
                <a:latin typeface="+mn-lt"/>
              </a:rPr>
              <a:t>V.  Step </a:t>
            </a:r>
            <a:r>
              <a:rPr lang="en-US" sz="6000" dirty="0" smtClean="0">
                <a:latin typeface="+mn-lt"/>
              </a:rPr>
              <a:t>7 – Monitor your investment.</a:t>
            </a:r>
            <a:endParaRPr lang="en-US" sz="6000" dirty="0">
              <a:latin typeface="+mn-lt"/>
            </a:endParaRP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93991"/>
            <a:ext cx="10380343" cy="4976632"/>
          </a:xfrm>
        </p:spPr>
        <p:txBody>
          <a:bodyPr>
            <a:normAutofit fontScale="85000" lnSpcReduction="20000"/>
          </a:bodyPr>
          <a:lstStyle/>
          <a:p>
            <a:pPr marL="0" indent="0">
              <a:buNone/>
            </a:pPr>
            <a:r>
              <a:rPr lang="en-US" sz="4800" dirty="0"/>
              <a:t>A.  </a:t>
            </a:r>
            <a:r>
              <a:rPr lang="en-US" sz="4800" dirty="0" smtClean="0"/>
              <a:t>Check your investment value regularly.</a:t>
            </a:r>
          </a:p>
          <a:p>
            <a:pPr marL="0" indent="0">
              <a:buNone/>
            </a:pPr>
            <a:r>
              <a:rPr lang="en-US" sz="4800" dirty="0" smtClean="0"/>
              <a:t>B.  Remember, you are investing for the long term, so you should not sell and buy and sell and buy every time the value of your mutual fund goes up and down.</a:t>
            </a:r>
          </a:p>
          <a:p>
            <a:pPr marL="0" indent="0">
              <a:buNone/>
            </a:pPr>
            <a:r>
              <a:rPr lang="en-US" sz="4800" dirty="0" smtClean="0"/>
              <a:t>C</a:t>
            </a:r>
            <a:r>
              <a:rPr lang="en-US" sz="4800" dirty="0" smtClean="0"/>
              <a:t>.  However, if for several months your mutual find is consistently performing significantly worse than the market in general or than other similar mutual funds, it might be time to sell it and invest in a better performing stock.  </a:t>
            </a:r>
            <a:endParaRPr lang="en-US" sz="4800" dirty="0"/>
          </a:p>
        </p:txBody>
      </p:sp>
    </p:spTree>
    <p:extLst>
      <p:ext uri="{BB962C8B-B14F-4D97-AF65-F5344CB8AC3E}">
        <p14:creationId xmlns:p14="http://schemas.microsoft.com/office/powerpoint/2010/main" val="223461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 calcmode="lin" valueType="num">
                                      <p:cBhvr>
                                        <p:cTn id="28"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467172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rmAutofit fontScale="90000"/>
          </a:bodyPr>
          <a:lstStyle/>
          <a:p>
            <a:pPr algn="ctr"/>
            <a:r>
              <a:rPr lang="en-US" sz="6600" dirty="0"/>
              <a:t>I.  Step 1 - Find a licensed broker.</a:t>
            </a:r>
            <a:r>
              <a:rPr lang="en-US" dirty="0"/>
              <a:t/>
            </a:r>
            <a:br>
              <a:rPr lang="en-US" dirty="0"/>
            </a:br>
            <a:endParaRPr lang="en-US"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5" y="1110810"/>
            <a:ext cx="10158658" cy="5521810"/>
          </a:xfrm>
        </p:spPr>
        <p:txBody>
          <a:bodyPr>
            <a:normAutofit fontScale="92500" lnSpcReduction="20000"/>
          </a:bodyPr>
          <a:lstStyle/>
          <a:p>
            <a:pPr marL="0" indent="0">
              <a:buNone/>
            </a:pPr>
            <a:r>
              <a:rPr lang="en-US" sz="4200" dirty="0"/>
              <a:t>A.  If your employer does not have an investment plan (like a "401k" or "403b") which allows you to purchase </a:t>
            </a:r>
            <a:r>
              <a:rPr lang="en-US" sz="4200" dirty="0" smtClean="0"/>
              <a:t>mutual </a:t>
            </a:r>
            <a:r>
              <a:rPr lang="en-US" sz="4200" dirty="0"/>
              <a:t>funds directly from your paycheck, you can purchase them through a licensed stock broker.  </a:t>
            </a:r>
          </a:p>
          <a:p>
            <a:pPr marL="0" indent="0">
              <a:buNone/>
            </a:pPr>
            <a:r>
              <a:rPr lang="en-US" sz="4200" dirty="0" smtClean="0"/>
              <a:t>	1.  Note</a:t>
            </a:r>
            <a:r>
              <a:rPr lang="en-US" sz="4200" dirty="0"/>
              <a:t>:  If you buy mutual funds through an </a:t>
            </a:r>
            <a:r>
              <a:rPr lang="en-US" sz="4200" dirty="0" smtClean="0"/>
              <a:t>	employer </a:t>
            </a:r>
            <a:r>
              <a:rPr lang="en-US" sz="4200" dirty="0"/>
              <a:t>investment plan, you will pay a </a:t>
            </a:r>
            <a:r>
              <a:rPr lang="en-US" sz="4200" dirty="0" smtClean="0"/>
              <a:t>	large fee </a:t>
            </a:r>
            <a:r>
              <a:rPr lang="en-US" sz="4200" dirty="0"/>
              <a:t>if you </a:t>
            </a:r>
            <a:r>
              <a:rPr lang="en-US" sz="4200" dirty="0" smtClean="0"/>
              <a:t>withdraw </a:t>
            </a:r>
            <a:r>
              <a:rPr lang="en-US" sz="4200" dirty="0"/>
              <a:t>your money </a:t>
            </a:r>
            <a:r>
              <a:rPr lang="en-US" sz="4200" dirty="0" smtClean="0"/>
              <a:t>	prior </a:t>
            </a:r>
            <a:r>
              <a:rPr lang="en-US" sz="4200" dirty="0"/>
              <a:t>to the retirement age of 59 1/2.  </a:t>
            </a:r>
          </a:p>
          <a:p>
            <a:pPr marL="0" indent="0">
              <a:buNone/>
            </a:pPr>
            <a:r>
              <a:rPr lang="en-US" sz="4200" dirty="0" smtClean="0"/>
              <a:t>	2</a:t>
            </a:r>
            <a:r>
              <a:rPr lang="en-US" sz="4200" dirty="0"/>
              <a:t>.  If you buy mutual funds through a </a:t>
            </a:r>
            <a:r>
              <a:rPr lang="en-US" sz="4200" dirty="0" smtClean="0"/>
              <a:t>	licensed broker</a:t>
            </a:r>
            <a:r>
              <a:rPr lang="en-US" sz="4200" dirty="0"/>
              <a:t>, you can withdraw it </a:t>
            </a:r>
            <a:r>
              <a:rPr lang="en-US" sz="4200" dirty="0" smtClean="0"/>
              <a:t> 	anytime </a:t>
            </a:r>
            <a:r>
              <a:rPr lang="en-US" sz="4200" dirty="0"/>
              <a:t>you like.</a:t>
            </a:r>
          </a:p>
          <a:p>
            <a:pPr marL="0" indent="0">
              <a:buNone/>
            </a:pPr>
            <a:endParaRPr lang="en-US" sz="4000" dirty="0"/>
          </a:p>
        </p:txBody>
      </p:sp>
    </p:spTree>
    <p:extLst>
      <p:ext uri="{BB962C8B-B14F-4D97-AF65-F5344CB8AC3E}">
        <p14:creationId xmlns:p14="http://schemas.microsoft.com/office/powerpoint/2010/main" val="246090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 calcmode="lin" valueType="num">
                                      <p:cBhvr>
                                        <p:cTn id="28"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rmAutofit fontScale="90000"/>
          </a:bodyPr>
          <a:lstStyle/>
          <a:p>
            <a:pPr algn="ctr"/>
            <a:r>
              <a:rPr lang="en-US" sz="6600" dirty="0"/>
              <a:t>I.  Step 1 - Find a licensed broker.</a:t>
            </a:r>
            <a:r>
              <a:rPr lang="en-US" dirty="0"/>
              <a:t/>
            </a:r>
            <a:br>
              <a:rPr lang="en-US" dirty="0"/>
            </a:br>
            <a:endParaRPr lang="en-US"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5" y="1110810"/>
            <a:ext cx="10158658" cy="4671804"/>
          </a:xfrm>
        </p:spPr>
        <p:txBody>
          <a:bodyPr>
            <a:noAutofit/>
          </a:bodyPr>
          <a:lstStyle/>
          <a:p>
            <a:pPr marL="0" indent="0">
              <a:buNone/>
            </a:pPr>
            <a:r>
              <a:rPr lang="en-US" sz="4400" dirty="0"/>
              <a:t>B.  A convenient way to purchase mutual funds is to use an online brokerage </a:t>
            </a:r>
            <a:r>
              <a:rPr lang="en-US" sz="4400" dirty="0" smtClean="0"/>
              <a:t>firm.  </a:t>
            </a:r>
            <a:r>
              <a:rPr lang="en-US" sz="4400" dirty="0"/>
              <a:t>These two websites rank </a:t>
            </a:r>
            <a:r>
              <a:rPr lang="en-US" sz="4400" dirty="0" smtClean="0"/>
              <a:t>some </a:t>
            </a:r>
            <a:r>
              <a:rPr lang="en-US" sz="4400" dirty="0"/>
              <a:t>of the better ones.</a:t>
            </a:r>
          </a:p>
          <a:p>
            <a:pPr marL="0" indent="0">
              <a:buNone/>
            </a:pPr>
            <a:r>
              <a:rPr lang="en-US" sz="4400" dirty="0" smtClean="0"/>
              <a:t>	1. </a:t>
            </a:r>
            <a:r>
              <a:rPr lang="en-US" sz="4400" u="sng" dirty="0" smtClean="0">
                <a:hlinkClick r:id="rId3"/>
              </a:rPr>
              <a:t>http</a:t>
            </a:r>
            <a:r>
              <a:rPr lang="en-US" sz="4400" u="sng" dirty="0">
                <a:hlinkClick r:id="rId3"/>
              </a:rPr>
              <a:t>://www.savings-secrets.com</a:t>
            </a:r>
            <a:r>
              <a:rPr lang="en-US" sz="4400" u="sng" dirty="0" smtClean="0">
                <a:hlinkClick r:id="rId3"/>
              </a:rPr>
              <a:t>/</a:t>
            </a:r>
            <a:endParaRPr lang="en-US" sz="4400" u="sng" dirty="0" smtClean="0"/>
          </a:p>
          <a:p>
            <a:pPr marL="0" indent="0">
              <a:buNone/>
            </a:pPr>
            <a:r>
              <a:rPr lang="en-US" sz="4400" dirty="0"/>
              <a:t>	</a:t>
            </a:r>
            <a:r>
              <a:rPr lang="en-US" sz="4400" dirty="0" smtClean="0"/>
              <a:t>2. </a:t>
            </a:r>
            <a:r>
              <a:rPr lang="en-US" sz="4400" dirty="0">
                <a:hlinkClick r:id="rId4"/>
              </a:rPr>
              <a:t>http://tinyurl.com/hn39yjr</a:t>
            </a:r>
            <a:endParaRPr lang="en-US" sz="4400" dirty="0"/>
          </a:p>
          <a:p>
            <a:pPr marL="0" indent="0">
              <a:buNone/>
            </a:pPr>
            <a:endParaRPr lang="en-US" sz="4400" dirty="0"/>
          </a:p>
        </p:txBody>
      </p:sp>
    </p:spTree>
    <p:extLst>
      <p:ext uri="{BB962C8B-B14F-4D97-AF65-F5344CB8AC3E}">
        <p14:creationId xmlns:p14="http://schemas.microsoft.com/office/powerpoint/2010/main" val="270021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sz="4800" dirty="0">
                <a:latin typeface="+mn-lt"/>
              </a:rPr>
              <a:t>II.  Step 2 - Open an account with the broker.</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5" y="1619040"/>
            <a:ext cx="10158658" cy="4671804"/>
          </a:xfrm>
        </p:spPr>
        <p:txBody>
          <a:bodyPr>
            <a:normAutofit/>
          </a:bodyPr>
          <a:lstStyle/>
          <a:p>
            <a:pPr marL="0" indent="0">
              <a:buNone/>
            </a:pPr>
            <a:r>
              <a:rPr lang="en-US" sz="4200" dirty="0"/>
              <a:t>	</a:t>
            </a:r>
            <a:r>
              <a:rPr lang="en-US" sz="4200" dirty="0" smtClean="0"/>
              <a:t>A.  As </a:t>
            </a:r>
            <a:r>
              <a:rPr lang="en-US" sz="4200" dirty="0"/>
              <a:t>a minor, you would need a parent </a:t>
            </a:r>
            <a:r>
              <a:rPr lang="en-US" sz="4200" dirty="0" smtClean="0"/>
              <a:t>	to </a:t>
            </a:r>
            <a:r>
              <a:rPr lang="en-US" sz="4200" dirty="0"/>
              <a:t>open a "custodial" account for you. </a:t>
            </a:r>
          </a:p>
          <a:p>
            <a:pPr marL="0" indent="0">
              <a:buNone/>
            </a:pPr>
            <a:r>
              <a:rPr lang="en-US" sz="4400" dirty="0"/>
              <a:t>	</a:t>
            </a:r>
            <a:r>
              <a:rPr lang="en-US" sz="4400" dirty="0" smtClean="0"/>
              <a:t>B</a:t>
            </a:r>
            <a:r>
              <a:rPr lang="en-US" sz="4400" dirty="0"/>
              <a:t>.  Then you will send money to the </a:t>
            </a:r>
            <a:r>
              <a:rPr lang="en-US" sz="4400" dirty="0" smtClean="0"/>
              <a:t>	brokerage </a:t>
            </a:r>
            <a:r>
              <a:rPr lang="en-US" sz="4400" dirty="0"/>
              <a:t>firm to invest with.</a:t>
            </a:r>
          </a:p>
          <a:p>
            <a:pPr marL="914400" lvl="2" indent="0">
              <a:buNone/>
            </a:pPr>
            <a:r>
              <a:rPr lang="en-US" sz="4400" dirty="0" smtClean="0"/>
              <a:t>C</a:t>
            </a:r>
            <a:r>
              <a:rPr lang="en-US" sz="4400" dirty="0"/>
              <a:t>.  They will hold your money for you so that it is ready to use as soon as you have selected your mutual funds.  </a:t>
            </a:r>
          </a:p>
          <a:p>
            <a:pPr marL="0" indent="0">
              <a:buNone/>
            </a:pPr>
            <a:endParaRPr lang="en-US" sz="4000" dirty="0"/>
          </a:p>
        </p:txBody>
      </p:sp>
    </p:spTree>
    <p:extLst>
      <p:ext uri="{BB962C8B-B14F-4D97-AF65-F5344CB8AC3E}">
        <p14:creationId xmlns:p14="http://schemas.microsoft.com/office/powerpoint/2010/main" val="331085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 calcmode="lin" valueType="num">
                                      <p:cBhvr>
                                        <p:cTn id="28"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fontScale="92500" lnSpcReduction="10000"/>
          </a:bodyPr>
          <a:lstStyle/>
          <a:p>
            <a:pPr marL="0" indent="0">
              <a:buNone/>
            </a:pPr>
            <a:r>
              <a:rPr lang="en-US" sz="3600" dirty="0"/>
              <a:t>A.  A mutual fund screener will allow you to filter the thousands of mutual funds that exist down to a relatively </a:t>
            </a:r>
            <a:r>
              <a:rPr lang="en-US" sz="3600" dirty="0" smtClean="0"/>
              <a:t>small </a:t>
            </a:r>
            <a:r>
              <a:rPr lang="en-US" sz="3600" dirty="0"/>
              <a:t>list that you can select from</a:t>
            </a:r>
            <a:r>
              <a:rPr lang="en-US" sz="3600" dirty="0" smtClean="0"/>
              <a:t>.</a:t>
            </a:r>
            <a:r>
              <a:rPr lang="en-US" sz="3600" dirty="0"/>
              <a:t> </a:t>
            </a:r>
          </a:p>
          <a:p>
            <a:pPr marL="0" indent="0">
              <a:buNone/>
            </a:pPr>
            <a:r>
              <a:rPr lang="en-US" sz="3600" dirty="0" smtClean="0"/>
              <a:t>B</a:t>
            </a:r>
            <a:r>
              <a:rPr lang="en-US" sz="3600" dirty="0"/>
              <a:t>.  The online brokerage firm will almost certainly have a mutual fund screener that you can use once you have </a:t>
            </a:r>
            <a:r>
              <a:rPr lang="en-US" sz="3600" dirty="0" smtClean="0"/>
              <a:t>an </a:t>
            </a:r>
            <a:r>
              <a:rPr lang="en-US" sz="3600" dirty="0"/>
              <a:t>account</a:t>
            </a:r>
            <a:r>
              <a:rPr lang="en-US" sz="3600" dirty="0" smtClean="0"/>
              <a:t>.</a:t>
            </a:r>
            <a:r>
              <a:rPr lang="en-US" sz="3600" dirty="0"/>
              <a:t> </a:t>
            </a:r>
          </a:p>
          <a:p>
            <a:pPr marL="0" indent="0">
              <a:buNone/>
            </a:pPr>
            <a:r>
              <a:rPr lang="en-US" sz="3600" dirty="0" smtClean="0"/>
              <a:t>C</a:t>
            </a:r>
            <a:r>
              <a:rPr lang="en-US" sz="3600" dirty="0"/>
              <a:t>.  A good one to practice with might be fidelity's, but this will not show all of the funds that will be available </a:t>
            </a:r>
            <a:r>
              <a:rPr lang="en-US" sz="3600" dirty="0" smtClean="0"/>
              <a:t>to </a:t>
            </a:r>
            <a:r>
              <a:rPr lang="en-US" sz="3600" dirty="0"/>
              <a:t>you with your online brokerage firm.  </a:t>
            </a:r>
          </a:p>
          <a:p>
            <a:pPr marL="0" indent="0">
              <a:buNone/>
            </a:pPr>
            <a:r>
              <a:rPr lang="en-US" sz="3600" dirty="0" smtClean="0"/>
              <a:t>       1</a:t>
            </a:r>
            <a:r>
              <a:rPr lang="en-US" sz="3600" dirty="0"/>
              <a:t>.  </a:t>
            </a:r>
            <a:r>
              <a:rPr lang="en-US" sz="3600" u="sng" dirty="0">
                <a:hlinkClick r:id="rId3"/>
              </a:rPr>
              <a:t>https://www.fidelity.com</a:t>
            </a:r>
            <a:endParaRPr lang="en-US" sz="3600" dirty="0"/>
          </a:p>
          <a:p>
            <a:pPr marL="0" indent="0">
              <a:buNone/>
            </a:pPr>
            <a:r>
              <a:rPr lang="en-US" sz="3600" dirty="0" smtClean="0"/>
              <a:t>       2</a:t>
            </a:r>
            <a:r>
              <a:rPr lang="en-US" sz="3600" dirty="0"/>
              <a:t>.  Under "Research," select "Mutual Funds"</a:t>
            </a:r>
          </a:p>
          <a:p>
            <a:pPr marL="0" indent="0">
              <a:buNone/>
            </a:pPr>
            <a:endParaRPr lang="en-US" sz="4000" dirty="0"/>
          </a:p>
        </p:txBody>
      </p:sp>
    </p:spTree>
    <p:extLst>
      <p:ext uri="{BB962C8B-B14F-4D97-AF65-F5344CB8AC3E}">
        <p14:creationId xmlns:p14="http://schemas.microsoft.com/office/powerpoint/2010/main" val="124221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 calcmode="lin" valueType="num">
                                      <p:cBhvr>
                                        <p:cTn id="28"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 calcmode="lin" valueType="num">
                                      <p:cBhvr>
                                        <p:cTn id="35"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 calcmode="lin" valueType="num">
                                      <p:cBhvr>
                                        <p:cTn id="42"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a:bodyPr>
          <a:lstStyle/>
          <a:p>
            <a:pPr marL="0" indent="0">
              <a:buNone/>
            </a:pPr>
            <a:r>
              <a:rPr lang="en-US" sz="4000" dirty="0"/>
              <a:t>D.  The criteria used in a mutual fund screener:</a:t>
            </a:r>
          </a:p>
          <a:p>
            <a:pPr marL="0" indent="0">
              <a:buNone/>
            </a:pPr>
            <a:r>
              <a:rPr lang="en-US" sz="4000" dirty="0" smtClean="0"/>
              <a:t>1</a:t>
            </a:r>
            <a:r>
              <a:rPr lang="en-US" sz="4000" dirty="0"/>
              <a:t>.  Asset class:  </a:t>
            </a:r>
          </a:p>
          <a:p>
            <a:pPr marL="0" indent="0">
              <a:buNone/>
            </a:pPr>
            <a:r>
              <a:rPr lang="en-US" sz="4000" dirty="0" smtClean="0"/>
              <a:t>Here</a:t>
            </a:r>
            <a:r>
              <a:rPr lang="en-US" sz="4000" dirty="0"/>
              <a:t>, you will select what you want your mutual fund to invest in.  </a:t>
            </a:r>
          </a:p>
          <a:p>
            <a:pPr marL="0" indent="0">
              <a:buNone/>
            </a:pPr>
            <a:r>
              <a:rPr lang="en-US" sz="4000" dirty="0" smtClean="0"/>
              <a:t>a</a:t>
            </a:r>
            <a:r>
              <a:rPr lang="en-US" sz="4000" dirty="0"/>
              <a:t>.  Remember, mutual funds that buy stock in U.S. companies are called "U.S. Equity" or </a:t>
            </a:r>
            <a:r>
              <a:rPr lang="en-US" sz="4000" dirty="0" smtClean="0"/>
              <a:t>"</a:t>
            </a:r>
            <a:r>
              <a:rPr lang="en-US" sz="4000" dirty="0"/>
              <a:t>Domestic Equity" mutual funds</a:t>
            </a:r>
            <a:r>
              <a:rPr lang="en-US" sz="4000" dirty="0" smtClean="0"/>
              <a:t>.</a:t>
            </a:r>
            <a:endParaRPr lang="en-US" sz="4000" dirty="0"/>
          </a:p>
          <a:p>
            <a:pPr marL="0" indent="0">
              <a:buNone/>
            </a:pPr>
            <a:endParaRPr lang="en-US" sz="4000" dirty="0"/>
          </a:p>
        </p:txBody>
      </p:sp>
    </p:spTree>
    <p:extLst>
      <p:ext uri="{BB962C8B-B14F-4D97-AF65-F5344CB8AC3E}">
        <p14:creationId xmlns:p14="http://schemas.microsoft.com/office/powerpoint/2010/main" val="171715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 calcmode="lin" valueType="num">
                                      <p:cBhvr>
                                        <p:cTn id="28"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a:bodyPr>
          <a:lstStyle/>
          <a:p>
            <a:pPr marL="0" indent="0">
              <a:buNone/>
            </a:pPr>
            <a:r>
              <a:rPr lang="en-US" sz="4000" dirty="0"/>
              <a:t>D.  The criteria used in a mutual fund screener:</a:t>
            </a:r>
          </a:p>
          <a:p>
            <a:pPr marL="0" indent="0">
              <a:buNone/>
            </a:pPr>
            <a:r>
              <a:rPr lang="en-US" sz="4000" dirty="0" smtClean="0"/>
              <a:t>2.  Morningstar Rating:  </a:t>
            </a:r>
          </a:p>
          <a:p>
            <a:pPr marL="0" indent="0">
              <a:buNone/>
            </a:pPr>
            <a:r>
              <a:rPr lang="en-US" sz="4000" dirty="0" smtClean="0"/>
              <a:t>Morningstar is a company that "grades" mutual funds with a 5 star scale.</a:t>
            </a:r>
          </a:p>
          <a:p>
            <a:pPr marL="0" indent="0">
              <a:buNone/>
            </a:pPr>
            <a:r>
              <a:rPr lang="en-US" sz="4000" dirty="0" smtClean="0"/>
              <a:t>a. Morningstar gives more stars to mutual funds that it expects to perform well in the future.</a:t>
            </a:r>
          </a:p>
          <a:p>
            <a:pPr marL="0" indent="0">
              <a:buNone/>
            </a:pPr>
            <a:r>
              <a:rPr lang="en-US" sz="4000" dirty="0" smtClean="0"/>
              <a:t>b. Of course, Morningstar could be wrong.</a:t>
            </a:r>
          </a:p>
          <a:p>
            <a:pPr marL="0" indent="0">
              <a:buNone/>
            </a:pPr>
            <a:endParaRPr lang="en-US" sz="4000" dirty="0"/>
          </a:p>
        </p:txBody>
      </p:sp>
    </p:spTree>
    <p:extLst>
      <p:ext uri="{BB962C8B-B14F-4D97-AF65-F5344CB8AC3E}">
        <p14:creationId xmlns:p14="http://schemas.microsoft.com/office/powerpoint/2010/main" val="47865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 calcmode="lin" valueType="num">
                                      <p:cBhvr>
                                        <p:cTn id="1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 calcmode="lin" valueType="num">
                                      <p:cBhvr>
                                        <p:cTn id="28"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a:bodyPr>
          <a:lstStyle/>
          <a:p>
            <a:pPr marL="0" indent="0">
              <a:buNone/>
            </a:pPr>
            <a:r>
              <a:rPr lang="en-US" sz="4000" dirty="0"/>
              <a:t>D.  The criteria used in a mutual fund screener:</a:t>
            </a:r>
          </a:p>
          <a:p>
            <a:pPr marL="742950" indent="-742950">
              <a:buAutoNum type="arabicPeriod" startAt="3"/>
            </a:pPr>
            <a:r>
              <a:rPr lang="en-US" sz="4000" dirty="0" smtClean="0"/>
              <a:t>Transaction </a:t>
            </a:r>
            <a:r>
              <a:rPr lang="en-US" sz="4000" dirty="0"/>
              <a:t>fees or "Loads</a:t>
            </a:r>
            <a:r>
              <a:rPr lang="en-US" sz="4000" dirty="0" smtClean="0"/>
              <a:t>.”</a:t>
            </a:r>
            <a:endParaRPr lang="en-US" sz="4000" dirty="0"/>
          </a:p>
          <a:p>
            <a:pPr marL="0" indent="0">
              <a:buNone/>
            </a:pPr>
            <a:r>
              <a:rPr lang="en-US" sz="4000" dirty="0" smtClean="0"/>
              <a:t>	a</a:t>
            </a:r>
            <a:r>
              <a:rPr lang="en-US" sz="4000" dirty="0"/>
              <a:t>.  These are fees you pay when you buy a </a:t>
            </a:r>
            <a:r>
              <a:rPr lang="en-US" sz="4000" dirty="0" smtClean="0"/>
              <a:t>	mutual </a:t>
            </a:r>
            <a:r>
              <a:rPr lang="en-US" sz="4000" dirty="0"/>
              <a:t>fund.</a:t>
            </a:r>
          </a:p>
          <a:p>
            <a:pPr marL="0" indent="0">
              <a:buNone/>
            </a:pPr>
            <a:r>
              <a:rPr lang="en-US" sz="4000" dirty="0"/>
              <a:t>	b.  There are many "no-load" or transaction </a:t>
            </a:r>
            <a:r>
              <a:rPr lang="en-US" sz="4000" dirty="0" smtClean="0"/>
              <a:t>	free </a:t>
            </a:r>
            <a:r>
              <a:rPr lang="en-US" sz="4000" dirty="0"/>
              <a:t>funds available.</a:t>
            </a:r>
          </a:p>
          <a:p>
            <a:pPr marL="0" indent="0">
              <a:buNone/>
            </a:pPr>
            <a:endParaRPr lang="en-US" sz="4000" dirty="0"/>
          </a:p>
        </p:txBody>
      </p:sp>
    </p:spTree>
    <p:extLst>
      <p:ext uri="{BB962C8B-B14F-4D97-AF65-F5344CB8AC3E}">
        <p14:creationId xmlns:p14="http://schemas.microsoft.com/office/powerpoint/2010/main" val="8118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 calcmode="lin" valueType="num">
                                      <p:cBhvr>
                                        <p:cTn id="1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7624" y="535247"/>
            <a:ext cx="11437033" cy="910782"/>
          </a:xfrm>
        </p:spPr>
        <p:txBody>
          <a:bodyPr>
            <a:noAutofit/>
          </a:bodyPr>
          <a:lstStyle/>
          <a:p>
            <a:pPr algn="ctr"/>
            <a:r>
              <a:rPr lang="en-US" dirty="0">
                <a:latin typeface="+mn-lt"/>
              </a:rPr>
              <a:t>III.  Step 3 - Use an online mutual fund screener to find a mutual fund that you like.</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560911" y="3954942"/>
            <a:ext cx="3870744" cy="2903058"/>
          </a:xfrm>
        </p:spPr>
      </p:pic>
      <p:sp>
        <p:nvSpPr>
          <p:cNvPr id="8" name="Content Placeholder 7"/>
          <p:cNvSpPr>
            <a:spLocks noGrp="1"/>
          </p:cNvSpPr>
          <p:nvPr>
            <p:ph sz="half" idx="2"/>
          </p:nvPr>
        </p:nvSpPr>
        <p:spPr>
          <a:xfrm>
            <a:off x="337624" y="1619040"/>
            <a:ext cx="10158658" cy="5079472"/>
          </a:xfrm>
        </p:spPr>
        <p:txBody>
          <a:bodyPr>
            <a:normAutofit lnSpcReduction="10000"/>
          </a:bodyPr>
          <a:lstStyle/>
          <a:p>
            <a:pPr marL="0" indent="0">
              <a:buNone/>
            </a:pPr>
            <a:r>
              <a:rPr lang="en-US" sz="4000" dirty="0"/>
              <a:t>D.  The criteria used in a mutual fund screener:</a:t>
            </a:r>
          </a:p>
          <a:p>
            <a:pPr marL="0" indent="0">
              <a:buNone/>
            </a:pPr>
            <a:r>
              <a:rPr lang="en-US" sz="4000" dirty="0"/>
              <a:t>4.  Returns:</a:t>
            </a:r>
          </a:p>
          <a:p>
            <a:pPr marL="0" indent="0">
              <a:buNone/>
            </a:pPr>
            <a:r>
              <a:rPr lang="en-US" sz="4000" dirty="0" smtClean="0"/>
              <a:t>	a</a:t>
            </a:r>
            <a:r>
              <a:rPr lang="en-US" sz="4000" dirty="0"/>
              <a:t>.  This is how profitable the mutual fund </a:t>
            </a:r>
            <a:r>
              <a:rPr lang="en-US" sz="4000" dirty="0" smtClean="0"/>
              <a:t>	has </a:t>
            </a:r>
            <a:r>
              <a:rPr lang="en-US" sz="4000" dirty="0"/>
              <a:t>been in the past.  </a:t>
            </a:r>
          </a:p>
          <a:p>
            <a:pPr marL="0" indent="0">
              <a:buNone/>
            </a:pPr>
            <a:r>
              <a:rPr lang="en-US" sz="4000" dirty="0" smtClean="0"/>
              <a:t>	b</a:t>
            </a:r>
            <a:r>
              <a:rPr lang="en-US" sz="4000" dirty="0"/>
              <a:t>.  This one is </a:t>
            </a:r>
            <a:r>
              <a:rPr lang="en-US" sz="4000" dirty="0" smtClean="0"/>
              <a:t>particularly important.</a:t>
            </a:r>
            <a:endParaRPr lang="en-US" sz="4000" dirty="0"/>
          </a:p>
          <a:p>
            <a:pPr marL="0" indent="0">
              <a:buNone/>
            </a:pPr>
            <a:r>
              <a:rPr lang="en-US" sz="4000" dirty="0" smtClean="0"/>
              <a:t>5</a:t>
            </a:r>
            <a:r>
              <a:rPr lang="en-US" sz="4000" dirty="0"/>
              <a:t>.  Expenses:  </a:t>
            </a:r>
          </a:p>
          <a:p>
            <a:pPr marL="0" indent="0">
              <a:buNone/>
            </a:pPr>
            <a:r>
              <a:rPr lang="en-US" sz="4000" dirty="0" smtClean="0"/>
              <a:t>This </a:t>
            </a:r>
            <a:r>
              <a:rPr lang="en-US" sz="4000" dirty="0"/>
              <a:t>is a measure of how much it costs to own the mutual fund.</a:t>
            </a:r>
          </a:p>
        </p:txBody>
      </p:sp>
    </p:spTree>
    <p:extLst>
      <p:ext uri="{BB962C8B-B14F-4D97-AF65-F5344CB8AC3E}">
        <p14:creationId xmlns:p14="http://schemas.microsoft.com/office/powerpoint/2010/main" val="312846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 calcmode="lin" valueType="num">
                                      <p:cBhvr>
                                        <p:cTn id="1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 calcmode="lin" valueType="num">
                                      <p:cBhvr>
                                        <p:cTn id="21"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 calcmode="lin" valueType="num">
                                      <p:cBhvr>
                                        <p:cTn id="28"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 calcmode="lin" valueType="num">
                                      <p:cBhvr>
                                        <p:cTn id="35"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850</Words>
  <Application>Microsoft Office PowerPoint</Application>
  <PresentationFormat>Custom</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Selecting and purchasing mutual funds</vt:lpstr>
      <vt:lpstr>I.  Step 1 - Find a licensed broker. </vt:lpstr>
      <vt:lpstr>I.  Step 1 - Find a licensed broker. </vt:lpstr>
      <vt:lpstr>II.  Step 2 - Open an account with the broker.</vt:lpstr>
      <vt:lpstr>III.  Step 3 - Use an online mutual fund screener to find a mutual fund that you like.</vt:lpstr>
      <vt:lpstr>III.  Step 3 - Use an online mutual fund screener to find a mutual fund that you like.</vt:lpstr>
      <vt:lpstr>III.  Step 3 - Use an online mutual fund screener to find a mutual fund that you like.</vt:lpstr>
      <vt:lpstr>III.  Step 3 - Use an online mutual fund screener to find a mutual fund that you like.</vt:lpstr>
      <vt:lpstr>III.  Step 3 - Use an online mutual fund screener to find a mutual fund that you like.</vt:lpstr>
      <vt:lpstr>III.  Step 3 - Use an online mutual fund screener to find a mutual fund that you like.</vt:lpstr>
      <vt:lpstr>III.  Step 3 - Use an online mutual fund screener to find a mutual fund that you like.</vt:lpstr>
      <vt:lpstr>IV.  Step 4 - Look at individual mutual funds:</vt:lpstr>
      <vt:lpstr>IV.  Step 4 - Look at individual mutual funds:</vt:lpstr>
      <vt:lpstr>IV.  Step 4 - Look at individual mutual funds:</vt:lpstr>
      <vt:lpstr>IV.  Step 4 - Look at individual mutual funds:</vt:lpstr>
      <vt:lpstr>V.  Step 5 - Buy the funds you like.</vt:lpstr>
      <vt:lpstr>V.  Step 6 – When should you do all of this?  </vt:lpstr>
      <vt:lpstr>V.  Step 7 – Monitor your investment.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Gordon Petrous</dc:creator>
  <cp:lastModifiedBy>BSD</cp:lastModifiedBy>
  <cp:revision>32</cp:revision>
  <dcterms:created xsi:type="dcterms:W3CDTF">2015-05-16T12:38:12Z</dcterms:created>
  <dcterms:modified xsi:type="dcterms:W3CDTF">2016-05-16T14:44:15Z</dcterms:modified>
</cp:coreProperties>
</file>