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75" r:id="rId5"/>
    <p:sldId id="279" r:id="rId6"/>
    <p:sldId id="280" r:id="rId7"/>
    <p:sldId id="281" r:id="rId8"/>
    <p:sldId id="282" r:id="rId9"/>
    <p:sldId id="283" r:id="rId10"/>
    <p:sldId id="284" r:id="rId11"/>
    <p:sldId id="286" r:id="rId12"/>
    <p:sldId id="289" r:id="rId13"/>
    <p:sldId id="287" r:id="rId14"/>
    <p:sldId id="290" r:id="rId15"/>
    <p:sldId id="295" r:id="rId16"/>
    <p:sldId id="294" r:id="rId17"/>
    <p:sldId id="296" r:id="rId18"/>
    <p:sldId id="298" r:id="rId19"/>
    <p:sldId id="297" r:id="rId20"/>
    <p:sldId id="293" r:id="rId21"/>
    <p:sldId id="300" r:id="rId22"/>
    <p:sldId id="305" r:id="rId23"/>
    <p:sldId id="301" r:id="rId24"/>
    <p:sldId id="30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94EF54-CC90-4331-B22E-FA0E7F84817E}"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CD2D7-29EF-4604-8A1E-DEF0B79C8E0A}" type="slidenum">
              <a:rPr lang="en-US" smtClean="0"/>
              <a:t>‹#›</a:t>
            </a:fld>
            <a:endParaRPr lang="en-US"/>
          </a:p>
        </p:txBody>
      </p:sp>
    </p:spTree>
    <p:extLst>
      <p:ext uri="{BB962C8B-B14F-4D97-AF65-F5344CB8AC3E}">
        <p14:creationId xmlns:p14="http://schemas.microsoft.com/office/powerpoint/2010/main" val="4079799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4EF54-CC90-4331-B22E-FA0E7F84817E}"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CD2D7-29EF-4604-8A1E-DEF0B79C8E0A}" type="slidenum">
              <a:rPr lang="en-US" smtClean="0"/>
              <a:t>‹#›</a:t>
            </a:fld>
            <a:endParaRPr lang="en-US"/>
          </a:p>
        </p:txBody>
      </p:sp>
    </p:spTree>
    <p:extLst>
      <p:ext uri="{BB962C8B-B14F-4D97-AF65-F5344CB8AC3E}">
        <p14:creationId xmlns:p14="http://schemas.microsoft.com/office/powerpoint/2010/main" val="3234621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4EF54-CC90-4331-B22E-FA0E7F84817E}"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CD2D7-29EF-4604-8A1E-DEF0B79C8E0A}" type="slidenum">
              <a:rPr lang="en-US" smtClean="0"/>
              <a:t>‹#›</a:t>
            </a:fld>
            <a:endParaRPr lang="en-US"/>
          </a:p>
        </p:txBody>
      </p:sp>
    </p:spTree>
    <p:extLst>
      <p:ext uri="{BB962C8B-B14F-4D97-AF65-F5344CB8AC3E}">
        <p14:creationId xmlns:p14="http://schemas.microsoft.com/office/powerpoint/2010/main" val="3821524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4EF54-CC90-4331-B22E-FA0E7F84817E}"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CD2D7-29EF-4604-8A1E-DEF0B79C8E0A}" type="slidenum">
              <a:rPr lang="en-US" smtClean="0"/>
              <a:t>‹#›</a:t>
            </a:fld>
            <a:endParaRPr lang="en-US"/>
          </a:p>
        </p:txBody>
      </p:sp>
    </p:spTree>
    <p:extLst>
      <p:ext uri="{BB962C8B-B14F-4D97-AF65-F5344CB8AC3E}">
        <p14:creationId xmlns:p14="http://schemas.microsoft.com/office/powerpoint/2010/main" val="3392273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94EF54-CC90-4331-B22E-FA0E7F84817E}"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CD2D7-29EF-4604-8A1E-DEF0B79C8E0A}" type="slidenum">
              <a:rPr lang="en-US" smtClean="0"/>
              <a:t>‹#›</a:t>
            </a:fld>
            <a:endParaRPr lang="en-US"/>
          </a:p>
        </p:txBody>
      </p:sp>
    </p:spTree>
    <p:extLst>
      <p:ext uri="{BB962C8B-B14F-4D97-AF65-F5344CB8AC3E}">
        <p14:creationId xmlns:p14="http://schemas.microsoft.com/office/powerpoint/2010/main" val="842547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94EF54-CC90-4331-B22E-FA0E7F84817E}"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CD2D7-29EF-4604-8A1E-DEF0B79C8E0A}" type="slidenum">
              <a:rPr lang="en-US" smtClean="0"/>
              <a:t>‹#›</a:t>
            </a:fld>
            <a:endParaRPr lang="en-US"/>
          </a:p>
        </p:txBody>
      </p:sp>
    </p:spTree>
    <p:extLst>
      <p:ext uri="{BB962C8B-B14F-4D97-AF65-F5344CB8AC3E}">
        <p14:creationId xmlns:p14="http://schemas.microsoft.com/office/powerpoint/2010/main" val="3441106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94EF54-CC90-4331-B22E-FA0E7F84817E}" type="datetimeFigureOut">
              <a:rPr lang="en-US" smtClean="0"/>
              <a:t>5/24/2016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CCD2D7-29EF-4604-8A1E-DEF0B79C8E0A}" type="slidenum">
              <a:rPr lang="en-US" smtClean="0"/>
              <a:t>‹#›</a:t>
            </a:fld>
            <a:endParaRPr lang="en-US"/>
          </a:p>
        </p:txBody>
      </p:sp>
    </p:spTree>
    <p:extLst>
      <p:ext uri="{BB962C8B-B14F-4D97-AF65-F5344CB8AC3E}">
        <p14:creationId xmlns:p14="http://schemas.microsoft.com/office/powerpoint/2010/main" val="1666205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94EF54-CC90-4331-B22E-FA0E7F84817E}" type="datetimeFigureOut">
              <a:rPr lang="en-US" smtClean="0"/>
              <a:t>5/24/2016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CCD2D7-29EF-4604-8A1E-DEF0B79C8E0A}" type="slidenum">
              <a:rPr lang="en-US" smtClean="0"/>
              <a:t>‹#›</a:t>
            </a:fld>
            <a:endParaRPr lang="en-US"/>
          </a:p>
        </p:txBody>
      </p:sp>
    </p:spTree>
    <p:extLst>
      <p:ext uri="{BB962C8B-B14F-4D97-AF65-F5344CB8AC3E}">
        <p14:creationId xmlns:p14="http://schemas.microsoft.com/office/powerpoint/2010/main" val="499165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94EF54-CC90-4331-B22E-FA0E7F84817E}" type="datetimeFigureOut">
              <a:rPr lang="en-US" smtClean="0"/>
              <a:t>5/24/2016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CCD2D7-29EF-4604-8A1E-DEF0B79C8E0A}" type="slidenum">
              <a:rPr lang="en-US" smtClean="0"/>
              <a:t>‹#›</a:t>
            </a:fld>
            <a:endParaRPr lang="en-US"/>
          </a:p>
        </p:txBody>
      </p:sp>
    </p:spTree>
    <p:extLst>
      <p:ext uri="{BB962C8B-B14F-4D97-AF65-F5344CB8AC3E}">
        <p14:creationId xmlns:p14="http://schemas.microsoft.com/office/powerpoint/2010/main" val="2938604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94EF54-CC90-4331-B22E-FA0E7F84817E}"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CD2D7-29EF-4604-8A1E-DEF0B79C8E0A}" type="slidenum">
              <a:rPr lang="en-US" smtClean="0"/>
              <a:t>‹#›</a:t>
            </a:fld>
            <a:endParaRPr lang="en-US"/>
          </a:p>
        </p:txBody>
      </p:sp>
    </p:spTree>
    <p:extLst>
      <p:ext uri="{BB962C8B-B14F-4D97-AF65-F5344CB8AC3E}">
        <p14:creationId xmlns:p14="http://schemas.microsoft.com/office/powerpoint/2010/main" val="1131349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94EF54-CC90-4331-B22E-FA0E7F84817E}"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CD2D7-29EF-4604-8A1E-DEF0B79C8E0A}" type="slidenum">
              <a:rPr lang="en-US" smtClean="0"/>
              <a:t>‹#›</a:t>
            </a:fld>
            <a:endParaRPr lang="en-US"/>
          </a:p>
        </p:txBody>
      </p:sp>
    </p:spTree>
    <p:extLst>
      <p:ext uri="{BB962C8B-B14F-4D97-AF65-F5344CB8AC3E}">
        <p14:creationId xmlns:p14="http://schemas.microsoft.com/office/powerpoint/2010/main" val="399741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94EF54-CC90-4331-B22E-FA0E7F84817E}" type="datetimeFigureOut">
              <a:rPr lang="en-US" smtClean="0"/>
              <a:t>5/24/2016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CCD2D7-29EF-4604-8A1E-DEF0B79C8E0A}" type="slidenum">
              <a:rPr lang="en-US" smtClean="0"/>
              <a:t>‹#›</a:t>
            </a:fld>
            <a:endParaRPr lang="en-US"/>
          </a:p>
        </p:txBody>
      </p:sp>
    </p:spTree>
    <p:extLst>
      <p:ext uri="{BB962C8B-B14F-4D97-AF65-F5344CB8AC3E}">
        <p14:creationId xmlns:p14="http://schemas.microsoft.com/office/powerpoint/2010/main" val="541751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finance.yahoo.com/"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81000"/>
            <a:ext cx="5486400" cy="3048000"/>
          </a:xfrm>
        </p:spPr>
        <p:txBody>
          <a:bodyPr>
            <a:noAutofit/>
          </a:bodyPr>
          <a:lstStyle/>
          <a:p>
            <a:r>
              <a:rPr lang="en-US" sz="5400" dirty="0" smtClean="0">
                <a:latin typeface="Algerian" pitchFamily="82" charset="0"/>
              </a:rPr>
              <a:t>An Introduction to Mutual Funds</a:t>
            </a:r>
            <a:endParaRPr lang="en-US" sz="5400" dirty="0">
              <a:latin typeface="Algerian" pitchFamily="82" charset="0"/>
            </a:endParaRPr>
          </a:p>
        </p:txBody>
      </p:sp>
    </p:spTree>
    <p:extLst>
      <p:ext uri="{BB962C8B-B14F-4D97-AF65-F5344CB8AC3E}">
        <p14:creationId xmlns:p14="http://schemas.microsoft.com/office/powerpoint/2010/main" val="2337513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250"/>
                                        <p:tgtEl>
                                          <p:spTgt spid="2"/>
                                        </p:tgtEl>
                                      </p:cBhvr>
                                    </p:animEffect>
                                    <p:anim calcmode="lin" valueType="num">
                                      <p:cBhvr>
                                        <p:cTn id="8" dur="1250" fill="hold"/>
                                        <p:tgtEl>
                                          <p:spTgt spid="2"/>
                                        </p:tgtEl>
                                        <p:attrNameLst>
                                          <p:attrName>style.rotation</p:attrName>
                                        </p:attrNameLst>
                                      </p:cBhvr>
                                      <p:tavLst>
                                        <p:tav tm="0">
                                          <p:val>
                                            <p:fltVal val="720"/>
                                          </p:val>
                                        </p:tav>
                                        <p:tav tm="100000">
                                          <p:val>
                                            <p:fltVal val="0"/>
                                          </p:val>
                                        </p:tav>
                                      </p:tavLst>
                                    </p:anim>
                                    <p:anim calcmode="lin" valueType="num">
                                      <p:cBhvr>
                                        <p:cTn id="9" dur="1250" fill="hold"/>
                                        <p:tgtEl>
                                          <p:spTgt spid="2"/>
                                        </p:tgtEl>
                                        <p:attrNameLst>
                                          <p:attrName>ppt_h</p:attrName>
                                        </p:attrNameLst>
                                      </p:cBhvr>
                                      <p:tavLst>
                                        <p:tav tm="0">
                                          <p:val>
                                            <p:fltVal val="0"/>
                                          </p:val>
                                        </p:tav>
                                        <p:tav tm="100000">
                                          <p:val>
                                            <p:strVal val="#ppt_h"/>
                                          </p:val>
                                        </p:tav>
                                      </p:tavLst>
                                    </p:anim>
                                    <p:anim calcmode="lin" valueType="num">
                                      <p:cBhvr>
                                        <p:cTn id="10" dur="1250" fill="hold"/>
                                        <p:tgtEl>
                                          <p:spTgt spid="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91814" y="838200"/>
            <a:ext cx="8915400" cy="715962"/>
          </a:xfrm>
        </p:spPr>
        <p:txBody>
          <a:bodyPr>
            <a:noAutofit/>
          </a:bodyPr>
          <a:lstStyle/>
          <a:p>
            <a:r>
              <a:rPr lang="en-US" sz="4000" dirty="0"/>
              <a:t>IV.  What kind of Mutual Funds are there</a:t>
            </a:r>
            <a:r>
              <a:rPr lang="en-US" sz="4000" dirty="0" smtClean="0"/>
              <a:t>:</a:t>
            </a:r>
            <a:endParaRPr lang="en-US" sz="4000" dirty="0"/>
          </a:p>
        </p:txBody>
      </p:sp>
      <p:sp>
        <p:nvSpPr>
          <p:cNvPr id="5" name="Content Placeholder 4"/>
          <p:cNvSpPr>
            <a:spLocks noGrp="1"/>
          </p:cNvSpPr>
          <p:nvPr>
            <p:ph idx="1"/>
          </p:nvPr>
        </p:nvSpPr>
        <p:spPr>
          <a:xfrm>
            <a:off x="228600" y="1554162"/>
            <a:ext cx="8915400" cy="4953000"/>
          </a:xfrm>
        </p:spPr>
        <p:txBody>
          <a:bodyPr>
            <a:noAutofit/>
          </a:bodyPr>
          <a:lstStyle/>
          <a:p>
            <a:pPr marL="0" indent="0">
              <a:buNone/>
            </a:pPr>
            <a:r>
              <a:rPr lang="en-US" sz="3400" dirty="0"/>
              <a:t>C.  Equity / Stock Funds - (These are where the action is!)</a:t>
            </a:r>
          </a:p>
          <a:p>
            <a:pPr marL="0" indent="0">
              <a:buNone/>
            </a:pPr>
            <a:r>
              <a:rPr lang="en-US" sz="3400" dirty="0"/>
              <a:t>	</a:t>
            </a:r>
            <a:r>
              <a:rPr lang="en-US" sz="3400" dirty="0" smtClean="0"/>
              <a:t>1</a:t>
            </a:r>
            <a:r>
              <a:rPr lang="en-US" sz="3400" dirty="0"/>
              <a:t>.  These are the mutual funds that invest </a:t>
            </a:r>
            <a:r>
              <a:rPr lang="en-US" sz="3400" dirty="0" smtClean="0"/>
              <a:t>	primarily </a:t>
            </a:r>
            <a:r>
              <a:rPr lang="en-US" sz="3400" dirty="0"/>
              <a:t>in </a:t>
            </a:r>
            <a:r>
              <a:rPr lang="en-US" sz="3400" dirty="0" smtClean="0"/>
              <a:t>stock</a:t>
            </a:r>
            <a:r>
              <a:rPr lang="en-US" sz="3400" dirty="0"/>
              <a:t>.  </a:t>
            </a:r>
          </a:p>
          <a:p>
            <a:pPr marL="0" indent="0">
              <a:buNone/>
            </a:pPr>
            <a:r>
              <a:rPr lang="en-US" sz="3400" dirty="0"/>
              <a:t>	</a:t>
            </a:r>
            <a:r>
              <a:rPr lang="en-US" sz="3400" dirty="0" smtClean="0"/>
              <a:t>2</a:t>
            </a:r>
            <a:r>
              <a:rPr lang="en-US" sz="3400" dirty="0"/>
              <a:t>.  The purpose of these funds is to build </a:t>
            </a:r>
            <a:r>
              <a:rPr lang="en-US" sz="3400" dirty="0" smtClean="0"/>
              <a:t>	wealth </a:t>
            </a:r>
            <a:r>
              <a:rPr lang="en-US" sz="3400" dirty="0"/>
              <a:t>for </a:t>
            </a:r>
            <a:r>
              <a:rPr lang="en-US" sz="3400" dirty="0" smtClean="0"/>
              <a:t>the </a:t>
            </a:r>
            <a:r>
              <a:rPr lang="en-US" sz="3400" dirty="0"/>
              <a:t>investor.  </a:t>
            </a:r>
          </a:p>
          <a:p>
            <a:pPr marL="0" indent="0">
              <a:buNone/>
            </a:pPr>
            <a:r>
              <a:rPr lang="en-US" sz="3400" dirty="0"/>
              <a:t>	</a:t>
            </a:r>
            <a:r>
              <a:rPr lang="en-US" sz="3400" dirty="0" smtClean="0"/>
              <a:t>3</a:t>
            </a:r>
            <a:r>
              <a:rPr lang="en-US" sz="3400" dirty="0"/>
              <a:t>.  These are the riskiest kind of mutual </a:t>
            </a:r>
            <a:r>
              <a:rPr lang="en-US" sz="3400" dirty="0" smtClean="0"/>
              <a:t>	funds, </a:t>
            </a:r>
            <a:r>
              <a:rPr lang="en-US" sz="3400" dirty="0"/>
              <a:t>but they </a:t>
            </a:r>
            <a:r>
              <a:rPr lang="en-US" sz="3400" dirty="0" smtClean="0"/>
              <a:t>offer </a:t>
            </a:r>
            <a:r>
              <a:rPr lang="en-US" sz="3400" dirty="0"/>
              <a:t>the greatest possible </a:t>
            </a:r>
            <a:r>
              <a:rPr lang="en-US" sz="3400" dirty="0" smtClean="0"/>
              <a:t>	financial </a:t>
            </a:r>
            <a:r>
              <a:rPr lang="en-US" sz="3400" dirty="0"/>
              <a:t>gain.  </a:t>
            </a:r>
          </a:p>
        </p:txBody>
      </p:sp>
    </p:spTree>
    <p:extLst>
      <p:ext uri="{BB962C8B-B14F-4D97-AF65-F5344CB8AC3E}">
        <p14:creationId xmlns:p14="http://schemas.microsoft.com/office/powerpoint/2010/main" val="357598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214745" y="838200"/>
            <a:ext cx="8915400" cy="715962"/>
          </a:xfrm>
        </p:spPr>
        <p:txBody>
          <a:bodyPr>
            <a:noAutofit/>
          </a:bodyPr>
          <a:lstStyle/>
          <a:p>
            <a:r>
              <a:rPr lang="en-US" sz="3600" dirty="0" smtClean="0"/>
              <a:t>V.  How risky are equity / stock mutual funds?</a:t>
            </a:r>
            <a:endParaRPr lang="en-US" sz="3600" dirty="0"/>
          </a:p>
        </p:txBody>
      </p:sp>
      <p:sp>
        <p:nvSpPr>
          <p:cNvPr id="5" name="Content Placeholder 4"/>
          <p:cNvSpPr>
            <a:spLocks noGrp="1"/>
          </p:cNvSpPr>
          <p:nvPr>
            <p:ph idx="1"/>
          </p:nvPr>
        </p:nvSpPr>
        <p:spPr>
          <a:xfrm>
            <a:off x="228600" y="1524000"/>
            <a:ext cx="8915400" cy="4953000"/>
          </a:xfrm>
        </p:spPr>
        <p:txBody>
          <a:bodyPr>
            <a:noAutofit/>
          </a:bodyPr>
          <a:lstStyle/>
          <a:p>
            <a:pPr marL="0" indent="0">
              <a:buNone/>
            </a:pPr>
            <a:r>
              <a:rPr lang="en-US" sz="2800" dirty="0"/>
              <a:t>A.  The only way to try to gauge how risky stock mutual funds are is to analyze how well or poorly stocks in general have done in the </a:t>
            </a:r>
            <a:r>
              <a:rPr lang="en-US" sz="2800" dirty="0" smtClean="0"/>
              <a:t>past, but there is no way to know for sure. </a:t>
            </a:r>
            <a:endParaRPr lang="en-US" sz="2800" dirty="0"/>
          </a:p>
          <a:p>
            <a:pPr marL="0" indent="0">
              <a:buNone/>
            </a:pPr>
            <a:r>
              <a:rPr lang="en-US" sz="2800" dirty="0"/>
              <a:t>B.  There are </a:t>
            </a:r>
            <a:r>
              <a:rPr lang="en-US" sz="2800" dirty="0" smtClean="0"/>
              <a:t>many measures or </a:t>
            </a:r>
            <a:r>
              <a:rPr lang="en-US" sz="2800" dirty="0"/>
              <a:t>"Indexes" of stock performance over </a:t>
            </a:r>
            <a:r>
              <a:rPr lang="en-US" sz="2800" dirty="0" smtClean="0"/>
              <a:t>time, but the main 3 are:</a:t>
            </a:r>
            <a:endParaRPr lang="en-US" sz="2800" dirty="0"/>
          </a:p>
          <a:p>
            <a:pPr marL="0" indent="0">
              <a:buNone/>
            </a:pPr>
            <a:r>
              <a:rPr lang="en-US" sz="2800" dirty="0"/>
              <a:t>	</a:t>
            </a:r>
            <a:r>
              <a:rPr lang="en-US" sz="2800" dirty="0" smtClean="0"/>
              <a:t>1</a:t>
            </a:r>
            <a:r>
              <a:rPr lang="en-US" sz="2800" dirty="0"/>
              <a:t>.  The Dow Jones Industrial </a:t>
            </a:r>
            <a:r>
              <a:rPr lang="en-US" sz="2800" dirty="0" smtClean="0"/>
              <a:t>Average</a:t>
            </a:r>
            <a:endParaRPr lang="en-US" sz="2800" dirty="0"/>
          </a:p>
          <a:p>
            <a:pPr marL="0" indent="0">
              <a:buNone/>
            </a:pPr>
            <a:r>
              <a:rPr lang="en-US" sz="2800" dirty="0"/>
              <a:t>	</a:t>
            </a:r>
            <a:r>
              <a:rPr lang="en-US" sz="2800" dirty="0" smtClean="0"/>
              <a:t>2</a:t>
            </a:r>
            <a:r>
              <a:rPr lang="en-US" sz="2800" dirty="0"/>
              <a:t>.  The S&amp;P </a:t>
            </a:r>
            <a:r>
              <a:rPr lang="en-US" sz="2800" dirty="0" smtClean="0"/>
              <a:t>500</a:t>
            </a:r>
          </a:p>
          <a:p>
            <a:pPr marL="0" indent="0">
              <a:buNone/>
            </a:pPr>
            <a:r>
              <a:rPr lang="en-US" sz="2800" dirty="0"/>
              <a:t>	</a:t>
            </a:r>
            <a:r>
              <a:rPr lang="en-US" sz="2800" dirty="0" smtClean="0"/>
              <a:t>3.  The </a:t>
            </a:r>
            <a:r>
              <a:rPr lang="en-US" sz="2800" dirty="0" err="1" smtClean="0"/>
              <a:t>Nasdaq</a:t>
            </a:r>
            <a:r>
              <a:rPr lang="en-US" sz="2800" dirty="0" smtClean="0"/>
              <a:t> Composite Index</a:t>
            </a:r>
          </a:p>
          <a:p>
            <a:pPr marL="0" indent="0">
              <a:buNone/>
            </a:pPr>
            <a:r>
              <a:rPr lang="en-US" sz="2800" dirty="0" smtClean="0"/>
              <a:t>(</a:t>
            </a:r>
            <a:r>
              <a:rPr lang="en-US" sz="2800" dirty="0"/>
              <a:t>Note - The </a:t>
            </a:r>
            <a:r>
              <a:rPr lang="en-US" sz="2800" dirty="0" err="1"/>
              <a:t>Nasdaq</a:t>
            </a:r>
            <a:r>
              <a:rPr lang="en-US" sz="2800" dirty="0"/>
              <a:t> primarily tracks information technology stocks which are more volatile / risky then those in </a:t>
            </a:r>
            <a:r>
              <a:rPr lang="en-US" sz="2800" dirty="0" smtClean="0"/>
              <a:t>the </a:t>
            </a:r>
            <a:r>
              <a:rPr lang="en-US" sz="2800" dirty="0"/>
              <a:t>other two broader indexes)</a:t>
            </a:r>
          </a:p>
          <a:p>
            <a:pPr marL="0" indent="0">
              <a:buNone/>
            </a:pPr>
            <a:r>
              <a:rPr lang="en-US" sz="2800" dirty="0" smtClean="0"/>
              <a:t> </a:t>
            </a:r>
          </a:p>
          <a:p>
            <a:pPr marL="0" indent="0">
              <a:buNone/>
            </a:pPr>
            <a:endParaRPr lang="en-US" dirty="0"/>
          </a:p>
        </p:txBody>
      </p:sp>
    </p:spTree>
    <p:extLst>
      <p:ext uri="{BB962C8B-B14F-4D97-AF65-F5344CB8AC3E}">
        <p14:creationId xmlns:p14="http://schemas.microsoft.com/office/powerpoint/2010/main" val="1430105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 calcmode="lin" valueType="num">
                                      <p:cBhvr>
                                        <p:cTn id="21"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 calcmode="lin" valueType="num">
                                      <p:cBhvr>
                                        <p:cTn id="28"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5">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 calcmode="lin" valueType="num">
                                      <p:cBhvr>
                                        <p:cTn id="35"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5">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 calcmode="lin" valueType="num">
                                      <p:cBhvr>
                                        <p:cTn id="42"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5">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p:cTn id="49"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5">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5">
                                            <p:txEl>
                                              <p:pRg st="5" end="5"/>
                                            </p:txEl>
                                          </p:spTgt>
                                        </p:tgtEl>
                                        <p:attrNameLst>
                                          <p:attrName>style.visibility</p:attrName>
                                        </p:attrNameLst>
                                      </p:cBhvr>
                                      <p:to>
                                        <p:strVal val="visible"/>
                                      </p:to>
                                    </p:set>
                                    <p:anim calcmode="lin" valueType="num">
                                      <p:cBhvr>
                                        <p:cTn id="56"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57"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58"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91814" y="838200"/>
            <a:ext cx="8915400" cy="715962"/>
          </a:xfrm>
        </p:spPr>
        <p:txBody>
          <a:bodyPr>
            <a:noAutofit/>
          </a:bodyPr>
          <a:lstStyle/>
          <a:p>
            <a:r>
              <a:rPr lang="en-US" sz="3600" dirty="0" smtClean="0"/>
              <a:t>V.  How risky are equity / stock mutual funds?</a:t>
            </a:r>
            <a:endParaRPr lang="en-US" sz="3600" dirty="0"/>
          </a:p>
        </p:txBody>
      </p:sp>
      <p:sp>
        <p:nvSpPr>
          <p:cNvPr id="5" name="Content Placeholder 4"/>
          <p:cNvSpPr>
            <a:spLocks noGrp="1"/>
          </p:cNvSpPr>
          <p:nvPr>
            <p:ph idx="1"/>
          </p:nvPr>
        </p:nvSpPr>
        <p:spPr>
          <a:xfrm>
            <a:off x="228600" y="1554162"/>
            <a:ext cx="8915400" cy="4953000"/>
          </a:xfrm>
        </p:spPr>
        <p:txBody>
          <a:bodyPr>
            <a:noAutofit/>
          </a:bodyPr>
          <a:lstStyle/>
          <a:p>
            <a:pPr marL="0" indent="0">
              <a:buNone/>
            </a:pPr>
            <a:r>
              <a:rPr lang="en-US" sz="3600" u="sng" dirty="0">
                <a:hlinkClick r:id="rId3"/>
              </a:rPr>
              <a:t>http://finance.yahoo.com/</a:t>
            </a:r>
            <a:endParaRPr lang="en-US" sz="3600" dirty="0"/>
          </a:p>
          <a:p>
            <a:pPr marL="0" indent="0">
              <a:buNone/>
            </a:pPr>
            <a:r>
              <a:rPr lang="en-US" sz="3600" dirty="0" smtClean="0"/>
              <a:t>C</a:t>
            </a:r>
            <a:r>
              <a:rPr lang="en-US" sz="3600" dirty="0"/>
              <a:t>.  What do we see when we </a:t>
            </a:r>
            <a:r>
              <a:rPr lang="en-US" sz="3600"/>
              <a:t>analyze </a:t>
            </a:r>
            <a:r>
              <a:rPr lang="en-US" sz="3600" smtClean="0"/>
              <a:t>these </a:t>
            </a:r>
            <a:r>
              <a:rPr lang="en-US" sz="3600" dirty="0"/>
              <a:t>indexes?</a:t>
            </a:r>
          </a:p>
          <a:p>
            <a:pPr marL="0" indent="0">
              <a:buNone/>
            </a:pPr>
            <a:r>
              <a:rPr lang="en-US" sz="3600" dirty="0"/>
              <a:t>	</a:t>
            </a:r>
            <a:r>
              <a:rPr lang="en-US" sz="3600" dirty="0" smtClean="0"/>
              <a:t>1</a:t>
            </a:r>
            <a:r>
              <a:rPr lang="en-US" sz="3600" dirty="0"/>
              <a:t>.  </a:t>
            </a:r>
            <a:r>
              <a:rPr lang="en-US" sz="3600" dirty="0" smtClean="0"/>
              <a:t>During short time periods, stocks may 	have lost money</a:t>
            </a:r>
            <a:endParaRPr lang="en-US" sz="3600" dirty="0"/>
          </a:p>
          <a:p>
            <a:pPr marL="0" indent="0">
              <a:buNone/>
            </a:pPr>
            <a:r>
              <a:rPr lang="en-US" sz="3600" dirty="0"/>
              <a:t>	</a:t>
            </a:r>
            <a:r>
              <a:rPr lang="en-US" sz="3600" dirty="0" smtClean="0"/>
              <a:t>2</a:t>
            </a:r>
            <a:r>
              <a:rPr lang="en-US" sz="3600" dirty="0"/>
              <a:t>.  </a:t>
            </a:r>
            <a:r>
              <a:rPr lang="en-US" sz="3600" dirty="0" smtClean="0"/>
              <a:t>Over long time periods, they have 	made money.</a:t>
            </a:r>
            <a:endParaRPr lang="en-US" sz="3600" dirty="0"/>
          </a:p>
        </p:txBody>
      </p:sp>
    </p:spTree>
    <p:extLst>
      <p:ext uri="{BB962C8B-B14F-4D97-AF65-F5344CB8AC3E}">
        <p14:creationId xmlns:p14="http://schemas.microsoft.com/office/powerpoint/2010/main" val="3898598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228600" y="1189038"/>
            <a:ext cx="8915400" cy="715962"/>
          </a:xfrm>
        </p:spPr>
        <p:txBody>
          <a:bodyPr>
            <a:noAutofit/>
          </a:bodyPr>
          <a:lstStyle/>
          <a:p>
            <a:r>
              <a:rPr lang="en-US" sz="4000" dirty="0"/>
              <a:t>VI.  What different kind of equity / stock mutual funds are there?  </a:t>
            </a:r>
          </a:p>
        </p:txBody>
      </p:sp>
      <p:sp>
        <p:nvSpPr>
          <p:cNvPr id="5" name="Content Placeholder 4"/>
          <p:cNvSpPr>
            <a:spLocks noGrp="1"/>
          </p:cNvSpPr>
          <p:nvPr>
            <p:ph idx="1"/>
          </p:nvPr>
        </p:nvSpPr>
        <p:spPr>
          <a:xfrm>
            <a:off x="215462" y="2057400"/>
            <a:ext cx="4280338" cy="4953000"/>
          </a:xfrm>
        </p:spPr>
        <p:txBody>
          <a:bodyPr>
            <a:noAutofit/>
          </a:bodyPr>
          <a:lstStyle/>
          <a:p>
            <a:r>
              <a:rPr lang="en-US" sz="3600" dirty="0"/>
              <a:t>A.  One way to understand the different kinds of stock funds that exist is to use an Investment Style Box like this:  </a:t>
            </a:r>
          </a:p>
        </p:txBody>
      </p:sp>
      <p:pic>
        <p:nvPicPr>
          <p:cNvPr id="6" name="Picture 5" descr="http://i.investopedia.com/inv/tutorials/site/mutualfunds1_stylebox.gif"/>
          <p:cNvPicPr/>
          <p:nvPr/>
        </p:nvPicPr>
        <p:blipFill>
          <a:blip r:embed="rId3">
            <a:extLst>
              <a:ext uri="{28A0092B-C50C-407E-A947-70E740481C1C}">
                <a14:useLocalDpi xmlns:a14="http://schemas.microsoft.com/office/drawing/2010/main" val="0"/>
              </a:ext>
            </a:extLst>
          </a:blip>
          <a:srcRect/>
          <a:stretch>
            <a:fillRect/>
          </a:stretch>
        </p:blipFill>
        <p:spPr bwMode="auto">
          <a:xfrm>
            <a:off x="4114800" y="2057400"/>
            <a:ext cx="4572000" cy="4267200"/>
          </a:xfrm>
          <a:prstGeom prst="rect">
            <a:avLst/>
          </a:prstGeom>
          <a:noFill/>
          <a:ln>
            <a:noFill/>
          </a:ln>
        </p:spPr>
      </p:pic>
    </p:spTree>
    <p:extLst>
      <p:ext uri="{BB962C8B-B14F-4D97-AF65-F5344CB8AC3E}">
        <p14:creationId xmlns:p14="http://schemas.microsoft.com/office/powerpoint/2010/main" val="240550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animEffect transition="in" filter="fade">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228600" y="1189038"/>
            <a:ext cx="8915400" cy="715962"/>
          </a:xfrm>
        </p:spPr>
        <p:txBody>
          <a:bodyPr>
            <a:noAutofit/>
          </a:bodyPr>
          <a:lstStyle/>
          <a:p>
            <a:r>
              <a:rPr lang="en-US" sz="4000" dirty="0"/>
              <a:t>VI.  What different kind of equity / stock mutual funds are there?  </a:t>
            </a:r>
          </a:p>
        </p:txBody>
      </p:sp>
      <p:sp>
        <p:nvSpPr>
          <p:cNvPr id="5" name="Content Placeholder 4"/>
          <p:cNvSpPr>
            <a:spLocks noGrp="1"/>
          </p:cNvSpPr>
          <p:nvPr>
            <p:ph idx="1"/>
          </p:nvPr>
        </p:nvSpPr>
        <p:spPr>
          <a:xfrm>
            <a:off x="215462" y="2057400"/>
            <a:ext cx="8699938" cy="4953000"/>
          </a:xfrm>
        </p:spPr>
        <p:txBody>
          <a:bodyPr>
            <a:noAutofit/>
          </a:bodyPr>
          <a:lstStyle/>
          <a:p>
            <a:pPr marL="0" indent="0">
              <a:buNone/>
            </a:pPr>
            <a:r>
              <a:rPr lang="en-US" sz="3600" dirty="0"/>
              <a:t>B.  Every stock or mutual will fit in one of the 9 boxes.  </a:t>
            </a:r>
          </a:p>
          <a:p>
            <a:pPr marL="0" indent="0">
              <a:buNone/>
            </a:pPr>
            <a:r>
              <a:rPr lang="en-US" sz="3600" dirty="0" smtClean="0"/>
              <a:t>	1</a:t>
            </a:r>
            <a:r>
              <a:rPr lang="en-US" sz="3600" dirty="0"/>
              <a:t>.  Size:  The Y axis.  </a:t>
            </a:r>
          </a:p>
          <a:p>
            <a:pPr marL="0" indent="0">
              <a:buNone/>
            </a:pPr>
            <a:r>
              <a:rPr lang="en-US" sz="3600" dirty="0" smtClean="0"/>
              <a:t>	a</a:t>
            </a:r>
            <a:r>
              <a:rPr lang="en-US" sz="3600" dirty="0"/>
              <a:t>.  Just like it sounds, this axis tells you </a:t>
            </a:r>
            <a:r>
              <a:rPr lang="en-US" sz="3600" dirty="0" smtClean="0"/>
              <a:t>	how </a:t>
            </a:r>
            <a:r>
              <a:rPr lang="en-US" sz="3600" dirty="0"/>
              <a:t>large the company or companies </a:t>
            </a:r>
            <a:r>
              <a:rPr lang="en-US" sz="3600" dirty="0" smtClean="0"/>
              <a:t>	are</a:t>
            </a:r>
            <a:r>
              <a:rPr lang="en-US" sz="3600" dirty="0"/>
              <a:t>.  </a:t>
            </a:r>
          </a:p>
          <a:p>
            <a:pPr marL="0" indent="0">
              <a:buNone/>
            </a:pPr>
            <a:endParaRPr lang="en-US" sz="3600" dirty="0"/>
          </a:p>
        </p:txBody>
      </p:sp>
    </p:spTree>
    <p:extLst>
      <p:ext uri="{BB962C8B-B14F-4D97-AF65-F5344CB8AC3E}">
        <p14:creationId xmlns:p14="http://schemas.microsoft.com/office/powerpoint/2010/main" val="3575848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228600" y="1189038"/>
            <a:ext cx="8915400" cy="715962"/>
          </a:xfrm>
        </p:spPr>
        <p:txBody>
          <a:bodyPr>
            <a:noAutofit/>
          </a:bodyPr>
          <a:lstStyle/>
          <a:p>
            <a:r>
              <a:rPr lang="en-US" sz="4000" dirty="0"/>
              <a:t>VI.  What different kind of equity / stock mutual funds are there?  </a:t>
            </a:r>
          </a:p>
        </p:txBody>
      </p:sp>
      <p:sp>
        <p:nvSpPr>
          <p:cNvPr id="5" name="Content Placeholder 4"/>
          <p:cNvSpPr>
            <a:spLocks noGrp="1"/>
          </p:cNvSpPr>
          <p:nvPr>
            <p:ph idx="1"/>
          </p:nvPr>
        </p:nvSpPr>
        <p:spPr>
          <a:xfrm>
            <a:off x="215462" y="2057400"/>
            <a:ext cx="8776138" cy="4953000"/>
          </a:xfrm>
        </p:spPr>
        <p:txBody>
          <a:bodyPr>
            <a:noAutofit/>
          </a:bodyPr>
          <a:lstStyle/>
          <a:p>
            <a:pPr marL="0" indent="0">
              <a:buNone/>
            </a:pPr>
            <a:r>
              <a:rPr lang="en-US" sz="3100" dirty="0"/>
              <a:t>b.  The three sizes:</a:t>
            </a:r>
          </a:p>
          <a:p>
            <a:pPr marL="0" indent="0">
              <a:buNone/>
            </a:pPr>
            <a:r>
              <a:rPr lang="en-US" sz="3100" dirty="0" smtClean="0"/>
              <a:t>1</a:t>
            </a:r>
            <a:r>
              <a:rPr lang="en-US" sz="3100" dirty="0"/>
              <a:t>.)  Large or "Large Cap:"  Companies that have a lot of stock selling for a lot of money are called </a:t>
            </a:r>
            <a:r>
              <a:rPr lang="en-US" sz="3100" dirty="0" smtClean="0"/>
              <a:t>"</a:t>
            </a:r>
            <a:r>
              <a:rPr lang="en-US" sz="3100" dirty="0"/>
              <a:t>Large Market Capitalization" companies or just "Large-cap."  </a:t>
            </a:r>
          </a:p>
          <a:p>
            <a:pPr marL="0" indent="0">
              <a:buNone/>
            </a:pPr>
            <a:r>
              <a:rPr lang="en-US" sz="3100" dirty="0" smtClean="0"/>
              <a:t>2</a:t>
            </a:r>
            <a:r>
              <a:rPr lang="en-US" sz="3100" dirty="0"/>
              <a:t>.)  Small or "Small-cap:" Companies that have fewer shares of stock selling for less money are </a:t>
            </a:r>
            <a:r>
              <a:rPr lang="en-US" sz="3100" dirty="0" smtClean="0"/>
              <a:t>called </a:t>
            </a:r>
            <a:r>
              <a:rPr lang="en-US" sz="3100" dirty="0"/>
              <a:t>"Small Market Capitalization" companies or just "small-cap." </a:t>
            </a:r>
          </a:p>
          <a:p>
            <a:pPr marL="0" indent="0">
              <a:buNone/>
            </a:pPr>
            <a:r>
              <a:rPr lang="en-US" sz="3100" dirty="0" smtClean="0"/>
              <a:t>3</a:t>
            </a:r>
            <a:r>
              <a:rPr lang="en-US" sz="3100" dirty="0"/>
              <a:t>.)  Mid Cap companies are in between.</a:t>
            </a:r>
          </a:p>
          <a:p>
            <a:pPr marL="0" indent="0">
              <a:buNone/>
            </a:pPr>
            <a:endParaRPr lang="en-US" sz="3600" dirty="0"/>
          </a:p>
        </p:txBody>
      </p:sp>
    </p:spTree>
    <p:extLst>
      <p:ext uri="{BB962C8B-B14F-4D97-AF65-F5344CB8AC3E}">
        <p14:creationId xmlns:p14="http://schemas.microsoft.com/office/powerpoint/2010/main" val="3286200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228600" y="1189038"/>
            <a:ext cx="8915400" cy="715962"/>
          </a:xfrm>
        </p:spPr>
        <p:txBody>
          <a:bodyPr>
            <a:noAutofit/>
          </a:bodyPr>
          <a:lstStyle/>
          <a:p>
            <a:r>
              <a:rPr lang="en-US" sz="4000" dirty="0"/>
              <a:t>VI.  What different kind of equity / stock mutual funds are there?  </a:t>
            </a:r>
          </a:p>
        </p:txBody>
      </p:sp>
      <p:sp>
        <p:nvSpPr>
          <p:cNvPr id="5" name="Content Placeholder 4"/>
          <p:cNvSpPr>
            <a:spLocks noGrp="1"/>
          </p:cNvSpPr>
          <p:nvPr>
            <p:ph idx="1"/>
          </p:nvPr>
        </p:nvSpPr>
        <p:spPr>
          <a:xfrm>
            <a:off x="212834" y="2209800"/>
            <a:ext cx="8776138" cy="4953000"/>
          </a:xfrm>
        </p:spPr>
        <p:txBody>
          <a:bodyPr>
            <a:noAutofit/>
          </a:bodyPr>
          <a:lstStyle/>
          <a:p>
            <a:pPr marL="0" indent="0">
              <a:buNone/>
            </a:pPr>
            <a:r>
              <a:rPr lang="en-US" sz="3600" dirty="0"/>
              <a:t>2.  Investment Style:  The X axis</a:t>
            </a:r>
          </a:p>
          <a:p>
            <a:pPr marL="0" indent="0">
              <a:buNone/>
            </a:pPr>
            <a:r>
              <a:rPr lang="en-US" sz="3600" dirty="0" smtClean="0"/>
              <a:t>	a</a:t>
            </a:r>
            <a:r>
              <a:rPr lang="en-US" sz="3600" dirty="0"/>
              <a:t>.  Just as it sounds, this axis tells you the </a:t>
            </a:r>
            <a:r>
              <a:rPr lang="en-US" sz="3600" dirty="0" smtClean="0"/>
              <a:t>	strategy that the </a:t>
            </a:r>
            <a:r>
              <a:rPr lang="en-US" sz="3600" dirty="0"/>
              <a:t>mutual fund manager is </a:t>
            </a:r>
            <a:r>
              <a:rPr lang="en-US" sz="3600" dirty="0" smtClean="0"/>
              <a:t>	following </a:t>
            </a:r>
            <a:r>
              <a:rPr lang="en-US" sz="3600" dirty="0"/>
              <a:t>when he is </a:t>
            </a:r>
            <a:r>
              <a:rPr lang="en-US" sz="3600" dirty="0" smtClean="0"/>
              <a:t>buying </a:t>
            </a:r>
            <a:r>
              <a:rPr lang="en-US" sz="3600" dirty="0"/>
              <a:t>stock for the </a:t>
            </a:r>
            <a:r>
              <a:rPr lang="en-US" sz="3600" dirty="0" smtClean="0"/>
              <a:t>	mutual </a:t>
            </a:r>
            <a:r>
              <a:rPr lang="en-US" sz="3600" dirty="0"/>
              <a:t>fund.  </a:t>
            </a:r>
          </a:p>
          <a:p>
            <a:pPr marL="0" indent="0">
              <a:buNone/>
            </a:pPr>
            <a:endParaRPr lang="en-US" sz="3600" dirty="0"/>
          </a:p>
        </p:txBody>
      </p:sp>
    </p:spTree>
    <p:extLst>
      <p:ext uri="{BB962C8B-B14F-4D97-AF65-F5344CB8AC3E}">
        <p14:creationId xmlns:p14="http://schemas.microsoft.com/office/powerpoint/2010/main" val="3874321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228600" y="1189038"/>
            <a:ext cx="8915400" cy="715962"/>
          </a:xfrm>
        </p:spPr>
        <p:txBody>
          <a:bodyPr>
            <a:noAutofit/>
          </a:bodyPr>
          <a:lstStyle/>
          <a:p>
            <a:r>
              <a:rPr lang="en-US" sz="4000" dirty="0"/>
              <a:t>VI.  What different kind of equity / stock mutual funds are there?  </a:t>
            </a:r>
          </a:p>
        </p:txBody>
      </p:sp>
      <p:sp>
        <p:nvSpPr>
          <p:cNvPr id="5" name="Content Placeholder 4"/>
          <p:cNvSpPr>
            <a:spLocks noGrp="1"/>
          </p:cNvSpPr>
          <p:nvPr>
            <p:ph idx="1"/>
          </p:nvPr>
        </p:nvSpPr>
        <p:spPr>
          <a:xfrm>
            <a:off x="212834" y="2209800"/>
            <a:ext cx="8776138" cy="4953000"/>
          </a:xfrm>
        </p:spPr>
        <p:txBody>
          <a:bodyPr>
            <a:noAutofit/>
          </a:bodyPr>
          <a:lstStyle/>
          <a:p>
            <a:pPr marL="0" indent="0">
              <a:buNone/>
            </a:pPr>
            <a:r>
              <a:rPr lang="en-US" sz="2800" dirty="0"/>
              <a:t>b.  The three strategies:</a:t>
            </a:r>
          </a:p>
          <a:p>
            <a:pPr marL="0" indent="0">
              <a:buNone/>
            </a:pPr>
            <a:r>
              <a:rPr lang="en-US" sz="2800" dirty="0" smtClean="0"/>
              <a:t>1</a:t>
            </a:r>
            <a:r>
              <a:rPr lang="en-US" sz="2800" dirty="0"/>
              <a:t>.  Value:  A value mutual fund is one </a:t>
            </a:r>
            <a:r>
              <a:rPr lang="en-US" sz="2800" dirty="0" smtClean="0"/>
              <a:t>	that </a:t>
            </a:r>
            <a:r>
              <a:rPr lang="en-US" sz="2800" dirty="0"/>
              <a:t>tries to </a:t>
            </a:r>
            <a:r>
              <a:rPr lang="en-US" sz="2800" dirty="0" smtClean="0"/>
              <a:t>identify </a:t>
            </a:r>
            <a:r>
              <a:rPr lang="en-US" sz="2800" dirty="0"/>
              <a:t>and invest in </a:t>
            </a:r>
            <a:r>
              <a:rPr lang="en-US" sz="2800" dirty="0" smtClean="0"/>
              <a:t>companies </a:t>
            </a:r>
            <a:r>
              <a:rPr lang="en-US" sz="2800" dirty="0"/>
              <a:t>whose stock 	</a:t>
            </a:r>
            <a:r>
              <a:rPr lang="en-US" sz="2800" dirty="0" smtClean="0"/>
              <a:t>price </a:t>
            </a:r>
            <a:r>
              <a:rPr lang="en-US" sz="2800" dirty="0"/>
              <a:t>is lower than it ought to be based on the health </a:t>
            </a:r>
            <a:r>
              <a:rPr lang="en-US" sz="2800" dirty="0" smtClean="0"/>
              <a:t>of </a:t>
            </a:r>
            <a:r>
              <a:rPr lang="en-US" sz="2800" dirty="0"/>
              <a:t>the company.  </a:t>
            </a:r>
          </a:p>
          <a:p>
            <a:pPr marL="0" indent="0">
              <a:buNone/>
            </a:pPr>
            <a:r>
              <a:rPr lang="en-US" sz="2800" dirty="0"/>
              <a:t>	</a:t>
            </a:r>
            <a:r>
              <a:rPr lang="en-US" sz="2800" dirty="0" smtClean="0"/>
              <a:t>	b</a:t>
            </a:r>
            <a:r>
              <a:rPr lang="en-US" sz="2800" dirty="0"/>
              <a:t>.)  In other words, these stocks are currently </a:t>
            </a:r>
            <a:r>
              <a:rPr lang="en-US" sz="2800" dirty="0" smtClean="0"/>
              <a:t>		a </a:t>
            </a:r>
            <a:r>
              <a:rPr lang="en-US" sz="2800" dirty="0"/>
              <a:t>"good bargain."  </a:t>
            </a:r>
          </a:p>
          <a:p>
            <a:pPr marL="0" indent="0">
              <a:buNone/>
            </a:pPr>
            <a:r>
              <a:rPr lang="en-US" sz="2800" dirty="0"/>
              <a:t>		c.)  Of course, it may be that their stock price </a:t>
            </a:r>
            <a:r>
              <a:rPr lang="en-US" sz="2800" dirty="0" smtClean="0"/>
              <a:t>		is </a:t>
            </a:r>
            <a:r>
              <a:rPr lang="en-US" sz="2800" dirty="0"/>
              <a:t>low because the company actually is not 			</a:t>
            </a:r>
            <a:r>
              <a:rPr lang="en-US" sz="2800" dirty="0" smtClean="0"/>
              <a:t>as </a:t>
            </a:r>
            <a:r>
              <a:rPr lang="en-US" sz="2800" dirty="0"/>
              <a:t>healthy as the mutual fund manager </a:t>
            </a:r>
            <a:r>
              <a:rPr lang="en-US" sz="2800" dirty="0" smtClean="0"/>
              <a:t>			believes</a:t>
            </a:r>
            <a:r>
              <a:rPr lang="en-US" sz="2800" dirty="0"/>
              <a:t>.  </a:t>
            </a:r>
          </a:p>
          <a:p>
            <a:pPr marL="0" indent="0">
              <a:buNone/>
            </a:pPr>
            <a:endParaRPr lang="en-US" sz="2800" dirty="0"/>
          </a:p>
        </p:txBody>
      </p:sp>
    </p:spTree>
    <p:extLst>
      <p:ext uri="{BB962C8B-B14F-4D97-AF65-F5344CB8AC3E}">
        <p14:creationId xmlns:p14="http://schemas.microsoft.com/office/powerpoint/2010/main" val="2542469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228600" y="1189038"/>
            <a:ext cx="8915400" cy="715962"/>
          </a:xfrm>
        </p:spPr>
        <p:txBody>
          <a:bodyPr>
            <a:noAutofit/>
          </a:bodyPr>
          <a:lstStyle/>
          <a:p>
            <a:r>
              <a:rPr lang="en-US" sz="4000" dirty="0"/>
              <a:t>VI.  What different kind of equity / stock mutual funds are there?  </a:t>
            </a:r>
          </a:p>
        </p:txBody>
      </p:sp>
      <p:sp>
        <p:nvSpPr>
          <p:cNvPr id="5" name="Content Placeholder 4"/>
          <p:cNvSpPr>
            <a:spLocks noGrp="1"/>
          </p:cNvSpPr>
          <p:nvPr>
            <p:ph idx="1"/>
          </p:nvPr>
        </p:nvSpPr>
        <p:spPr>
          <a:xfrm>
            <a:off x="212834" y="2209800"/>
            <a:ext cx="8776138" cy="4953000"/>
          </a:xfrm>
        </p:spPr>
        <p:txBody>
          <a:bodyPr>
            <a:noAutofit/>
          </a:bodyPr>
          <a:lstStyle/>
          <a:p>
            <a:pPr marL="0" indent="0">
              <a:buNone/>
            </a:pPr>
            <a:r>
              <a:rPr lang="en-US" dirty="0"/>
              <a:t>2.  Growth:  A growth mutual fund is one that invests in companies that are expected to grow </a:t>
            </a:r>
            <a:r>
              <a:rPr lang="en-US" dirty="0" smtClean="0"/>
              <a:t>significantly </a:t>
            </a:r>
            <a:r>
              <a:rPr lang="en-US" dirty="0"/>
              <a:t>in the future, even if the current stock price is somewhat high</a:t>
            </a:r>
            <a:r>
              <a:rPr lang="en-US" dirty="0" smtClean="0"/>
              <a:t>.</a:t>
            </a:r>
            <a:endParaRPr lang="en-US" dirty="0"/>
          </a:p>
          <a:p>
            <a:pPr marL="0" indent="0">
              <a:buNone/>
            </a:pPr>
            <a:r>
              <a:rPr lang="en-US" dirty="0"/>
              <a:t>	</a:t>
            </a:r>
            <a:r>
              <a:rPr lang="en-US" dirty="0" smtClean="0"/>
              <a:t>a</a:t>
            </a:r>
            <a:r>
              <a:rPr lang="en-US" dirty="0"/>
              <a:t>.)  Of course, these companies may not </a:t>
            </a:r>
            <a:r>
              <a:rPr lang="en-US" dirty="0" smtClean="0"/>
              <a:t>	actually </a:t>
            </a:r>
            <a:r>
              <a:rPr lang="en-US" dirty="0"/>
              <a:t>grow</a:t>
            </a:r>
            <a:r>
              <a:rPr lang="en-US" dirty="0" smtClean="0"/>
              <a:t>.</a:t>
            </a:r>
            <a:endParaRPr lang="en-US" dirty="0"/>
          </a:p>
          <a:p>
            <a:pPr marL="0" indent="0">
              <a:buNone/>
            </a:pPr>
            <a:r>
              <a:rPr lang="en-US" dirty="0" smtClean="0"/>
              <a:t>3</a:t>
            </a:r>
            <a:r>
              <a:rPr lang="en-US" dirty="0"/>
              <a:t>.  Blend:  These mutual funds invest in some value and growth stocks.</a:t>
            </a:r>
          </a:p>
          <a:p>
            <a:pPr marL="0" indent="0">
              <a:buNone/>
            </a:pPr>
            <a:endParaRPr lang="en-US" sz="2800" dirty="0"/>
          </a:p>
        </p:txBody>
      </p:sp>
    </p:spTree>
    <p:extLst>
      <p:ext uri="{BB962C8B-B14F-4D97-AF65-F5344CB8AC3E}">
        <p14:creationId xmlns:p14="http://schemas.microsoft.com/office/powerpoint/2010/main" val="687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228600" y="1189038"/>
            <a:ext cx="8915400" cy="715962"/>
          </a:xfrm>
        </p:spPr>
        <p:txBody>
          <a:bodyPr>
            <a:noAutofit/>
          </a:bodyPr>
          <a:lstStyle/>
          <a:p>
            <a:r>
              <a:rPr lang="en-US" sz="4000" dirty="0"/>
              <a:t>VI.  What different kind of equity / stock mutual funds are there?  </a:t>
            </a:r>
          </a:p>
        </p:txBody>
      </p:sp>
      <p:sp>
        <p:nvSpPr>
          <p:cNvPr id="5" name="Content Placeholder 4"/>
          <p:cNvSpPr>
            <a:spLocks noGrp="1"/>
          </p:cNvSpPr>
          <p:nvPr>
            <p:ph idx="1"/>
          </p:nvPr>
        </p:nvSpPr>
        <p:spPr>
          <a:xfrm>
            <a:off x="212834" y="2209800"/>
            <a:ext cx="8776138" cy="4953000"/>
          </a:xfrm>
        </p:spPr>
        <p:txBody>
          <a:bodyPr>
            <a:noAutofit/>
          </a:bodyPr>
          <a:lstStyle/>
          <a:p>
            <a:pPr marL="0" indent="0">
              <a:buNone/>
            </a:pPr>
            <a:r>
              <a:rPr lang="en-US" sz="2800" dirty="0"/>
              <a:t>3.  Seeing a mutual fund's location in this box tells you the size of the companies that the mutual fund manager </a:t>
            </a:r>
            <a:r>
              <a:rPr lang="en-US" sz="2800" dirty="0" smtClean="0"/>
              <a:t>is </a:t>
            </a:r>
            <a:r>
              <a:rPr lang="en-US" sz="2800" dirty="0"/>
              <a:t>investing in and the reason he is investing in those companies</a:t>
            </a:r>
            <a:r>
              <a:rPr lang="en-US" sz="2800" dirty="0" smtClean="0"/>
              <a:t>.</a:t>
            </a:r>
            <a:endParaRPr lang="en-US" sz="2800" dirty="0"/>
          </a:p>
          <a:p>
            <a:pPr marL="0" indent="0">
              <a:buNone/>
            </a:pPr>
            <a:r>
              <a:rPr lang="en-US" sz="2800" dirty="0" smtClean="0"/>
              <a:t>	a</a:t>
            </a:r>
            <a:r>
              <a:rPr lang="en-US" sz="2800" dirty="0"/>
              <a:t>.  A mutual fund in the bottom left would consist of </a:t>
            </a:r>
            <a:r>
              <a:rPr lang="en-US" sz="2800" dirty="0" smtClean="0"/>
              <a:t>	stock </a:t>
            </a:r>
            <a:r>
              <a:rPr lang="en-US" sz="2800" dirty="0"/>
              <a:t>in small companies that have a stock price </a:t>
            </a:r>
            <a:r>
              <a:rPr lang="en-US" sz="2800" dirty="0" smtClean="0"/>
              <a:t>that 	is </a:t>
            </a:r>
            <a:r>
              <a:rPr lang="en-US" sz="2800" dirty="0"/>
              <a:t>relatively low right now and expected to go up.   </a:t>
            </a:r>
          </a:p>
          <a:p>
            <a:pPr marL="0" indent="0">
              <a:buNone/>
            </a:pPr>
            <a:r>
              <a:rPr lang="en-US" sz="2800" dirty="0" smtClean="0"/>
              <a:t>	b</a:t>
            </a:r>
            <a:r>
              <a:rPr lang="en-US" sz="2800" dirty="0"/>
              <a:t>.  A mutual fund in the top right would be investing </a:t>
            </a:r>
            <a:r>
              <a:rPr lang="en-US" sz="2800" dirty="0" smtClean="0"/>
              <a:t>	in </a:t>
            </a:r>
            <a:r>
              <a:rPr lang="en-US" sz="2800" dirty="0"/>
              <a:t>large companies that are expected to grow in the </a:t>
            </a:r>
            <a:r>
              <a:rPr lang="en-US" sz="2800" dirty="0" smtClean="0"/>
              <a:t>	future</a:t>
            </a:r>
            <a:r>
              <a:rPr lang="en-US" sz="2800" dirty="0"/>
              <a:t>.    </a:t>
            </a:r>
          </a:p>
          <a:p>
            <a:pPr marL="0" indent="0">
              <a:buNone/>
            </a:pPr>
            <a:endParaRPr lang="en-US" sz="2800" dirty="0"/>
          </a:p>
        </p:txBody>
      </p:sp>
    </p:spTree>
    <p:extLst>
      <p:ext uri="{BB962C8B-B14F-4D97-AF65-F5344CB8AC3E}">
        <p14:creationId xmlns:p14="http://schemas.microsoft.com/office/powerpoint/2010/main" val="188734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352251" y="731838"/>
            <a:ext cx="8229600" cy="715962"/>
          </a:xfrm>
        </p:spPr>
        <p:txBody>
          <a:bodyPr>
            <a:noAutofit/>
          </a:bodyPr>
          <a:lstStyle/>
          <a:p>
            <a:r>
              <a:rPr lang="en-US" dirty="0"/>
              <a:t>I.  What is a Mutual Fund</a:t>
            </a:r>
            <a:r>
              <a:rPr lang="en-US" dirty="0" smtClean="0"/>
              <a:t>?</a:t>
            </a:r>
            <a:endParaRPr lang="en-US" dirty="0"/>
          </a:p>
        </p:txBody>
      </p:sp>
      <p:sp>
        <p:nvSpPr>
          <p:cNvPr id="5" name="Content Placeholder 4"/>
          <p:cNvSpPr>
            <a:spLocks noGrp="1"/>
          </p:cNvSpPr>
          <p:nvPr>
            <p:ph idx="1"/>
          </p:nvPr>
        </p:nvSpPr>
        <p:spPr>
          <a:xfrm>
            <a:off x="76200" y="1447800"/>
            <a:ext cx="8915400" cy="5410200"/>
          </a:xfrm>
        </p:spPr>
        <p:txBody>
          <a:bodyPr>
            <a:normAutofit fontScale="70000" lnSpcReduction="20000"/>
          </a:bodyPr>
          <a:lstStyle/>
          <a:p>
            <a:pPr marL="0" indent="0">
              <a:buNone/>
            </a:pPr>
            <a:r>
              <a:rPr lang="en-US" sz="4100" dirty="0"/>
              <a:t>A.  A mutual fund is a collection of stocks (or bonds) rather than an individual stock or bond.</a:t>
            </a:r>
          </a:p>
          <a:p>
            <a:pPr marL="0" indent="0">
              <a:buNone/>
            </a:pPr>
            <a:r>
              <a:rPr lang="en-US" sz="4100" dirty="0"/>
              <a:t>	</a:t>
            </a:r>
            <a:r>
              <a:rPr lang="en-US" sz="4100" dirty="0" smtClean="0"/>
              <a:t>1</a:t>
            </a:r>
            <a:r>
              <a:rPr lang="en-US" sz="4100" dirty="0"/>
              <a:t>.  Example:  If you spent $100 on stock in </a:t>
            </a:r>
            <a:r>
              <a:rPr lang="en-US" sz="4100" dirty="0" smtClean="0"/>
              <a:t>Ford 	Motor </a:t>
            </a:r>
            <a:r>
              <a:rPr lang="en-US" sz="4100" dirty="0"/>
              <a:t>Company, than you would have </a:t>
            </a:r>
            <a:r>
              <a:rPr lang="en-US" sz="4100" dirty="0" smtClean="0"/>
              <a:t>ownership </a:t>
            </a:r>
            <a:r>
              <a:rPr lang="en-US" sz="4100" dirty="0"/>
              <a:t>in </a:t>
            </a:r>
            <a:r>
              <a:rPr lang="en-US" sz="4100" dirty="0" smtClean="0"/>
              <a:t>	nothing except </a:t>
            </a:r>
            <a:r>
              <a:rPr lang="en-US" sz="4100" dirty="0"/>
              <a:t>Ford Motor </a:t>
            </a:r>
            <a:r>
              <a:rPr lang="en-US" sz="4100" dirty="0" smtClean="0"/>
              <a:t>Company</a:t>
            </a:r>
            <a:r>
              <a:rPr lang="en-US" sz="4100" dirty="0"/>
              <a:t>.  </a:t>
            </a:r>
          </a:p>
          <a:p>
            <a:pPr marL="0" indent="0">
              <a:buNone/>
            </a:pPr>
            <a:r>
              <a:rPr lang="en-US" sz="4100" dirty="0" smtClean="0"/>
              <a:t>	2</a:t>
            </a:r>
            <a:r>
              <a:rPr lang="en-US" sz="4100" dirty="0"/>
              <a:t>.  If you spent $100 on a mutual fund, </a:t>
            </a:r>
            <a:r>
              <a:rPr lang="en-US" sz="4100" dirty="0" smtClean="0"/>
              <a:t>the mutual 	fund </a:t>
            </a:r>
            <a:r>
              <a:rPr lang="en-US" sz="4100" dirty="0"/>
              <a:t>manager might use $1 </a:t>
            </a:r>
            <a:r>
              <a:rPr lang="en-US" sz="4100" dirty="0" smtClean="0"/>
              <a:t>of </a:t>
            </a:r>
            <a:r>
              <a:rPr lang="en-US" sz="4100" dirty="0"/>
              <a:t>it to </a:t>
            </a:r>
            <a:r>
              <a:rPr lang="en-US" sz="4100" dirty="0" smtClean="0"/>
              <a:t>buy </a:t>
            </a:r>
            <a:r>
              <a:rPr lang="en-US" sz="4100" dirty="0"/>
              <a:t>Ford Motor </a:t>
            </a:r>
            <a:r>
              <a:rPr lang="en-US" sz="4100" dirty="0" smtClean="0"/>
              <a:t>	Company stock </a:t>
            </a:r>
            <a:r>
              <a:rPr lang="en-US" sz="4100" dirty="0"/>
              <a:t>for you, </a:t>
            </a:r>
            <a:r>
              <a:rPr lang="en-US" sz="4100" dirty="0" smtClean="0"/>
              <a:t>another </a:t>
            </a:r>
            <a:r>
              <a:rPr lang="en-US" sz="4100" dirty="0"/>
              <a:t>$1 of it to buy </a:t>
            </a:r>
            <a:r>
              <a:rPr lang="en-US" sz="4100" dirty="0" smtClean="0"/>
              <a:t>		Apple </a:t>
            </a:r>
            <a:r>
              <a:rPr lang="en-US" sz="4100" dirty="0"/>
              <a:t>stock for you, </a:t>
            </a:r>
            <a:r>
              <a:rPr lang="en-US" sz="4100" dirty="0" smtClean="0"/>
              <a:t>another </a:t>
            </a:r>
            <a:r>
              <a:rPr lang="en-US" sz="4100" dirty="0"/>
              <a:t>$1 to buy </a:t>
            </a:r>
            <a:r>
              <a:rPr lang="en-US" sz="4100" dirty="0" smtClean="0"/>
              <a:t>		Google </a:t>
            </a:r>
            <a:r>
              <a:rPr lang="en-US" sz="4100" dirty="0"/>
              <a:t>stock for you, and so on</a:t>
            </a:r>
            <a:r>
              <a:rPr lang="en-US" sz="4100" dirty="0" smtClean="0"/>
              <a:t>.</a:t>
            </a:r>
          </a:p>
          <a:p>
            <a:pPr marL="0" indent="0">
              <a:buNone/>
            </a:pPr>
            <a:r>
              <a:rPr lang="en-US" sz="4100" dirty="0"/>
              <a:t>B.  Buying a mutual fund is just like buying stock in a company except that you are buying stock in many companies at once instead of just one</a:t>
            </a:r>
            <a:r>
              <a:rPr lang="en-US" sz="3600" dirty="0"/>
              <a:t>.</a:t>
            </a:r>
          </a:p>
          <a:p>
            <a:pPr marL="0" indent="0">
              <a:buNone/>
            </a:pPr>
            <a:endParaRPr lang="en-US" sz="4100" dirty="0" smtClean="0"/>
          </a:p>
          <a:p>
            <a:pPr marL="0" indent="0">
              <a:buNone/>
            </a:pPr>
            <a:endParaRPr lang="en-US" sz="4100" dirty="0"/>
          </a:p>
        </p:txBody>
      </p:sp>
    </p:spTree>
    <p:extLst>
      <p:ext uri="{BB962C8B-B14F-4D97-AF65-F5344CB8AC3E}">
        <p14:creationId xmlns:p14="http://schemas.microsoft.com/office/powerpoint/2010/main" val="865653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 calcmode="lin" valueType="num">
                                      <p:cBhvr>
                                        <p:cTn id="21"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 calcmode="lin" valueType="num">
                                      <p:cBhvr>
                                        <p:cTn id="28"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5">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 calcmode="lin" valueType="num">
                                      <p:cBhvr>
                                        <p:cTn id="35"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228600" y="1189038"/>
            <a:ext cx="8915400" cy="715962"/>
          </a:xfrm>
        </p:spPr>
        <p:txBody>
          <a:bodyPr>
            <a:noAutofit/>
          </a:bodyPr>
          <a:lstStyle/>
          <a:p>
            <a:r>
              <a:rPr lang="en-US" sz="4000" dirty="0"/>
              <a:t>VII.  Which kind of equity / stock mutual funds are the best ones to invest in?</a:t>
            </a:r>
          </a:p>
        </p:txBody>
      </p:sp>
      <p:sp>
        <p:nvSpPr>
          <p:cNvPr id="5" name="Content Placeholder 4"/>
          <p:cNvSpPr>
            <a:spLocks noGrp="1"/>
          </p:cNvSpPr>
          <p:nvPr>
            <p:ph idx="1"/>
          </p:nvPr>
        </p:nvSpPr>
        <p:spPr>
          <a:xfrm>
            <a:off x="228600" y="2209800"/>
            <a:ext cx="8699938" cy="4953000"/>
          </a:xfrm>
        </p:spPr>
        <p:txBody>
          <a:bodyPr>
            <a:noAutofit/>
          </a:bodyPr>
          <a:lstStyle/>
          <a:p>
            <a:pPr marL="0" indent="0">
              <a:buNone/>
            </a:pPr>
            <a:r>
              <a:rPr lang="en-US" sz="3600" dirty="0"/>
              <a:t>A.  At different times, different "squares" have done better than others.</a:t>
            </a:r>
          </a:p>
          <a:p>
            <a:pPr marL="0" indent="0">
              <a:buNone/>
            </a:pPr>
            <a:endParaRPr lang="en-US" sz="3600" dirty="0"/>
          </a:p>
          <a:p>
            <a:pPr marL="0" indent="0">
              <a:buNone/>
            </a:pPr>
            <a:r>
              <a:rPr lang="en-US" sz="3600" dirty="0"/>
              <a:t>B.  A good strategy might be to buy mutual funds that fit into a number of different squares to increase your portfolio's diversification.  </a:t>
            </a:r>
          </a:p>
          <a:p>
            <a:pPr marL="0" indent="0">
              <a:buNone/>
            </a:pPr>
            <a:endParaRPr lang="en-US" sz="3600" dirty="0"/>
          </a:p>
        </p:txBody>
      </p:sp>
    </p:spTree>
    <p:extLst>
      <p:ext uri="{BB962C8B-B14F-4D97-AF65-F5344CB8AC3E}">
        <p14:creationId xmlns:p14="http://schemas.microsoft.com/office/powerpoint/2010/main" val="3549149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228600" y="1066800"/>
            <a:ext cx="8915400" cy="715962"/>
          </a:xfrm>
        </p:spPr>
        <p:txBody>
          <a:bodyPr>
            <a:noAutofit/>
          </a:bodyPr>
          <a:lstStyle/>
          <a:p>
            <a:r>
              <a:rPr lang="en-US" sz="4000" dirty="0"/>
              <a:t>VIII.  What other classification of equity / stock mutual funds are there?</a:t>
            </a:r>
          </a:p>
        </p:txBody>
      </p:sp>
      <p:sp>
        <p:nvSpPr>
          <p:cNvPr id="5" name="Content Placeholder 4"/>
          <p:cNvSpPr>
            <a:spLocks noGrp="1"/>
          </p:cNvSpPr>
          <p:nvPr>
            <p:ph idx="1"/>
          </p:nvPr>
        </p:nvSpPr>
        <p:spPr>
          <a:xfrm>
            <a:off x="228600" y="1981200"/>
            <a:ext cx="8699938" cy="5181600"/>
          </a:xfrm>
        </p:spPr>
        <p:txBody>
          <a:bodyPr>
            <a:noAutofit/>
          </a:bodyPr>
          <a:lstStyle/>
          <a:p>
            <a:pPr marL="0" indent="0">
              <a:buNone/>
            </a:pPr>
            <a:r>
              <a:rPr lang="en-US" sz="2800" dirty="0"/>
              <a:t>A.  Domestic Equity Funds:</a:t>
            </a:r>
          </a:p>
          <a:p>
            <a:pPr marL="0" indent="0">
              <a:buNone/>
            </a:pPr>
            <a:r>
              <a:rPr lang="en-US" sz="2800" dirty="0"/>
              <a:t>These are funds that primarily purchase stock in U.S. based companies</a:t>
            </a:r>
            <a:r>
              <a:rPr lang="en-US" sz="2800" dirty="0" smtClean="0"/>
              <a:t>.</a:t>
            </a:r>
            <a:endParaRPr lang="en-US" sz="2800" dirty="0"/>
          </a:p>
          <a:p>
            <a:pPr marL="0" indent="0">
              <a:buNone/>
            </a:pPr>
            <a:r>
              <a:rPr lang="en-US" sz="2800" dirty="0"/>
              <a:t>B.  Regional funds:</a:t>
            </a:r>
          </a:p>
          <a:p>
            <a:pPr marL="0" indent="0">
              <a:buNone/>
            </a:pPr>
            <a:r>
              <a:rPr lang="en-US" sz="2800" dirty="0"/>
              <a:t>These are funds that purchase stock in companies in a specific area of the world like Latin America or Asia.  </a:t>
            </a:r>
          </a:p>
          <a:p>
            <a:pPr marL="0" indent="0">
              <a:buNone/>
            </a:pPr>
            <a:r>
              <a:rPr lang="en-US" sz="2800" dirty="0"/>
              <a:t>C.  Global/International Funds </a:t>
            </a:r>
          </a:p>
          <a:p>
            <a:pPr marL="0" indent="0">
              <a:buNone/>
            </a:pPr>
            <a:r>
              <a:rPr lang="en-US" sz="2800" dirty="0"/>
              <a:t>These are funds that primarily purchase stock in companies anywhere around the world, including the United States</a:t>
            </a:r>
          </a:p>
          <a:p>
            <a:pPr marL="0" indent="0">
              <a:buNone/>
            </a:pPr>
            <a:endParaRPr lang="en-US" sz="3600" dirty="0"/>
          </a:p>
        </p:txBody>
      </p:sp>
    </p:spTree>
    <p:extLst>
      <p:ext uri="{BB962C8B-B14F-4D97-AF65-F5344CB8AC3E}">
        <p14:creationId xmlns:p14="http://schemas.microsoft.com/office/powerpoint/2010/main" val="3189997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 calcmode="lin" valueType="num">
                                      <p:cBhvr>
                                        <p:cTn id="21"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 calcmode="lin" valueType="num">
                                      <p:cBhvr>
                                        <p:cTn id="28"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5">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 calcmode="lin" valueType="num">
                                      <p:cBhvr>
                                        <p:cTn id="35"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5">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 calcmode="lin" valueType="num">
                                      <p:cBhvr>
                                        <p:cTn id="42"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5">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5">
                                            <p:txEl>
                                              <p:pRg st="5" end="5"/>
                                            </p:txEl>
                                          </p:spTgt>
                                        </p:tgtEl>
                                        <p:attrNameLst>
                                          <p:attrName>style.visibility</p:attrName>
                                        </p:attrNameLst>
                                      </p:cBhvr>
                                      <p:to>
                                        <p:strVal val="visible"/>
                                      </p:to>
                                    </p:set>
                                    <p:anim calcmode="lin" valueType="num">
                                      <p:cBhvr>
                                        <p:cTn id="49"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50"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51"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228600" y="1066800"/>
            <a:ext cx="8915400" cy="715962"/>
          </a:xfrm>
        </p:spPr>
        <p:txBody>
          <a:bodyPr>
            <a:noAutofit/>
          </a:bodyPr>
          <a:lstStyle/>
          <a:p>
            <a:r>
              <a:rPr lang="en-US" sz="4000" dirty="0"/>
              <a:t>VIII.  What other classification of equity / stock mutual funds are there?</a:t>
            </a:r>
          </a:p>
        </p:txBody>
      </p:sp>
      <p:sp>
        <p:nvSpPr>
          <p:cNvPr id="5" name="Content Placeholder 4"/>
          <p:cNvSpPr>
            <a:spLocks noGrp="1"/>
          </p:cNvSpPr>
          <p:nvPr>
            <p:ph idx="1"/>
          </p:nvPr>
        </p:nvSpPr>
        <p:spPr>
          <a:xfrm>
            <a:off x="228600" y="1981200"/>
            <a:ext cx="8699938" cy="5181600"/>
          </a:xfrm>
        </p:spPr>
        <p:txBody>
          <a:bodyPr>
            <a:noAutofit/>
          </a:bodyPr>
          <a:lstStyle/>
          <a:p>
            <a:pPr marL="0" indent="0">
              <a:buNone/>
            </a:pPr>
            <a:r>
              <a:rPr lang="en-US" sz="2900" dirty="0"/>
              <a:t>D.  Sector Funds:  </a:t>
            </a:r>
          </a:p>
          <a:p>
            <a:pPr marL="0" indent="0">
              <a:buNone/>
            </a:pPr>
            <a:r>
              <a:rPr lang="en-US" sz="2900" dirty="0"/>
              <a:t>Sector funds invest in specific sectors of the economy such as energy, technology, health, etc. </a:t>
            </a:r>
            <a:endParaRPr lang="en-US" sz="2900" dirty="0" smtClean="0"/>
          </a:p>
          <a:p>
            <a:pPr marL="0" indent="0">
              <a:buNone/>
            </a:pPr>
            <a:r>
              <a:rPr lang="en-US" sz="2900" dirty="0" smtClean="0"/>
              <a:t>	1</a:t>
            </a:r>
            <a:r>
              <a:rPr lang="en-US" sz="2900" dirty="0"/>
              <a:t>.  Sector funds are extremely volatile (Their </a:t>
            </a:r>
            <a:r>
              <a:rPr lang="en-US" sz="2900" dirty="0" smtClean="0"/>
              <a:t>	price goes </a:t>
            </a:r>
            <a:r>
              <a:rPr lang="en-US" sz="2900" dirty="0"/>
              <a:t>up and down a lot). </a:t>
            </a:r>
            <a:endParaRPr lang="en-US" sz="2900" dirty="0" smtClean="0"/>
          </a:p>
          <a:p>
            <a:pPr marL="0" indent="0">
              <a:buNone/>
            </a:pPr>
            <a:r>
              <a:rPr lang="en-US" sz="2900" dirty="0" smtClean="0"/>
              <a:t>	2</a:t>
            </a:r>
            <a:r>
              <a:rPr lang="en-US" sz="2900" dirty="0"/>
              <a:t>.  There is a greater possibility of big gains, </a:t>
            </a:r>
            <a:r>
              <a:rPr lang="en-US" sz="2900" dirty="0" smtClean="0"/>
              <a:t>	but </a:t>
            </a:r>
            <a:r>
              <a:rPr lang="en-US" sz="2900" dirty="0"/>
              <a:t>you </a:t>
            </a:r>
            <a:r>
              <a:rPr lang="en-US" sz="2900" dirty="0" smtClean="0"/>
              <a:t>have </a:t>
            </a:r>
            <a:r>
              <a:rPr lang="en-US" sz="2900" dirty="0"/>
              <a:t>to accept that your sector may </a:t>
            </a:r>
            <a:r>
              <a:rPr lang="en-US" sz="2900" dirty="0" smtClean="0"/>
              <a:t>	decline</a:t>
            </a:r>
            <a:r>
              <a:rPr lang="en-US" sz="2900" dirty="0"/>
              <a:t>. </a:t>
            </a:r>
            <a:endParaRPr lang="en-US" sz="2900" dirty="0" smtClean="0"/>
          </a:p>
          <a:p>
            <a:pPr marL="0" indent="0">
              <a:buNone/>
            </a:pPr>
            <a:r>
              <a:rPr lang="en-US" sz="2900" dirty="0" smtClean="0"/>
              <a:t>	(3.  Note – Mr. Petrous has not done well with 	sector funds!)</a:t>
            </a:r>
            <a:endParaRPr lang="en-US" sz="2900" dirty="0"/>
          </a:p>
          <a:p>
            <a:pPr marL="0" indent="0">
              <a:buNone/>
            </a:pPr>
            <a:endParaRPr lang="en-US" sz="3600" dirty="0"/>
          </a:p>
        </p:txBody>
      </p:sp>
    </p:spTree>
    <p:extLst>
      <p:ext uri="{BB962C8B-B14F-4D97-AF65-F5344CB8AC3E}">
        <p14:creationId xmlns:p14="http://schemas.microsoft.com/office/powerpoint/2010/main" val="67729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 calcmode="lin" valueType="num">
                                      <p:cBhvr>
                                        <p:cTn id="21"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 calcmode="lin" valueType="num">
                                      <p:cBhvr>
                                        <p:cTn id="28"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5">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 calcmode="lin" valueType="num">
                                      <p:cBhvr>
                                        <p:cTn id="35"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5">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 calcmode="lin" valueType="num">
                                      <p:cBhvr>
                                        <p:cTn id="42"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228600" y="1066800"/>
            <a:ext cx="8915400" cy="715962"/>
          </a:xfrm>
        </p:spPr>
        <p:txBody>
          <a:bodyPr>
            <a:noAutofit/>
          </a:bodyPr>
          <a:lstStyle/>
          <a:p>
            <a:r>
              <a:rPr lang="en-US" sz="4000" dirty="0"/>
              <a:t>VIII.  What other classification of equity / stock mutual funds are there?</a:t>
            </a:r>
          </a:p>
        </p:txBody>
      </p:sp>
      <p:sp>
        <p:nvSpPr>
          <p:cNvPr id="5" name="Content Placeholder 4"/>
          <p:cNvSpPr>
            <a:spLocks noGrp="1"/>
          </p:cNvSpPr>
          <p:nvPr>
            <p:ph idx="1"/>
          </p:nvPr>
        </p:nvSpPr>
        <p:spPr>
          <a:xfrm>
            <a:off x="228600" y="1981200"/>
            <a:ext cx="8699938" cy="5181600"/>
          </a:xfrm>
        </p:spPr>
        <p:txBody>
          <a:bodyPr>
            <a:noAutofit/>
          </a:bodyPr>
          <a:lstStyle/>
          <a:p>
            <a:pPr marL="0" indent="0">
              <a:buNone/>
            </a:pPr>
            <a:r>
              <a:rPr lang="en-US" sz="2900" dirty="0"/>
              <a:t>E.  Index Funds </a:t>
            </a:r>
          </a:p>
          <a:p>
            <a:pPr marL="0" indent="0">
              <a:buNone/>
            </a:pPr>
            <a:r>
              <a:rPr lang="en-US" sz="2900" dirty="0"/>
              <a:t>These are mutual funds that try to perform exactly like the stock market in general.  </a:t>
            </a:r>
          </a:p>
          <a:p>
            <a:pPr marL="0" indent="0">
              <a:buNone/>
            </a:pPr>
            <a:r>
              <a:rPr lang="en-US" sz="2900" dirty="0" smtClean="0"/>
              <a:t>1</a:t>
            </a:r>
            <a:r>
              <a:rPr lang="en-US" sz="2900" dirty="0"/>
              <a:t>.  Typically, they try to match either the Dow Jones Industrial Average or the S&amp;P 500.  </a:t>
            </a:r>
          </a:p>
          <a:p>
            <a:pPr marL="0" indent="0">
              <a:buNone/>
            </a:pPr>
            <a:r>
              <a:rPr lang="en-US" sz="2900" dirty="0" smtClean="0"/>
              <a:t>2.  The </a:t>
            </a:r>
            <a:r>
              <a:rPr lang="en-US" sz="2900" dirty="0"/>
              <a:t>fees for such a fund are usually lower than they for mutual funds that try to beat the market. </a:t>
            </a:r>
            <a:endParaRPr lang="en-US" sz="2900" dirty="0" smtClean="0"/>
          </a:p>
          <a:p>
            <a:pPr marL="0" indent="0">
              <a:buNone/>
            </a:pPr>
            <a:r>
              <a:rPr lang="en-US" sz="2900" dirty="0" smtClean="0"/>
              <a:t>3.  In terms of risk vs. reward, a </a:t>
            </a:r>
            <a:r>
              <a:rPr lang="en-US" sz="2900" b="1" dirty="0" smtClean="0"/>
              <a:t>domestic index fund </a:t>
            </a:r>
            <a:r>
              <a:rPr lang="en-US" sz="2900" dirty="0" smtClean="0"/>
              <a:t>that tries to match </a:t>
            </a:r>
            <a:r>
              <a:rPr lang="en-US" sz="2900" b="1" dirty="0" smtClean="0"/>
              <a:t>the Dow or S &amp; P</a:t>
            </a:r>
            <a:r>
              <a:rPr lang="en-US" sz="2900" dirty="0" smtClean="0"/>
              <a:t> might be a perfect 1</a:t>
            </a:r>
            <a:r>
              <a:rPr lang="en-US" sz="2900" baseline="30000" dirty="0" smtClean="0"/>
              <a:t>st</a:t>
            </a:r>
            <a:r>
              <a:rPr lang="en-US" sz="2900" dirty="0" smtClean="0"/>
              <a:t> fund for a new mutual fund investor.   </a:t>
            </a:r>
            <a:endParaRPr lang="en-US" sz="2900" dirty="0"/>
          </a:p>
          <a:p>
            <a:pPr marL="0" indent="0">
              <a:buNone/>
            </a:pPr>
            <a:endParaRPr lang="en-US" sz="3600" dirty="0"/>
          </a:p>
        </p:txBody>
      </p:sp>
    </p:spTree>
    <p:extLst>
      <p:ext uri="{BB962C8B-B14F-4D97-AF65-F5344CB8AC3E}">
        <p14:creationId xmlns:p14="http://schemas.microsoft.com/office/powerpoint/2010/main" val="3525419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 calcmode="lin" valueType="num">
                                      <p:cBhvr>
                                        <p:cTn id="35"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228600" y="1623219"/>
            <a:ext cx="8915400" cy="715962"/>
          </a:xfrm>
        </p:spPr>
        <p:txBody>
          <a:bodyPr>
            <a:noAutofit/>
          </a:bodyPr>
          <a:lstStyle/>
          <a:p>
            <a:r>
              <a:rPr lang="en-US" sz="4000" dirty="0"/>
              <a:t>IIX.  How do I </a:t>
            </a:r>
            <a:r>
              <a:rPr lang="en-US" sz="4000" dirty="0" smtClean="0"/>
              <a:t>choose </a:t>
            </a:r>
            <a:r>
              <a:rPr lang="en-US" sz="4000" dirty="0"/>
              <a:t>a </a:t>
            </a:r>
            <a:r>
              <a:rPr lang="en-US" sz="4000" dirty="0" smtClean="0"/>
              <a:t>mutual </a:t>
            </a:r>
            <a:r>
              <a:rPr lang="en-US" sz="4000" dirty="0"/>
              <a:t>fund</a:t>
            </a:r>
            <a:r>
              <a:rPr lang="en-US" sz="4000" smtClean="0"/>
              <a:t>? </a:t>
            </a:r>
            <a:endParaRPr lang="en-US" sz="4000" dirty="0"/>
          </a:p>
        </p:txBody>
      </p:sp>
      <p:sp>
        <p:nvSpPr>
          <p:cNvPr id="5" name="Content Placeholder 4"/>
          <p:cNvSpPr>
            <a:spLocks noGrp="1"/>
          </p:cNvSpPr>
          <p:nvPr>
            <p:ph idx="1"/>
          </p:nvPr>
        </p:nvSpPr>
        <p:spPr>
          <a:xfrm>
            <a:off x="228600" y="2590800"/>
            <a:ext cx="8699938" cy="990600"/>
          </a:xfrm>
        </p:spPr>
        <p:txBody>
          <a:bodyPr>
            <a:noAutofit/>
          </a:bodyPr>
          <a:lstStyle/>
          <a:p>
            <a:pPr marL="0" indent="0" algn="ctr">
              <a:buNone/>
            </a:pPr>
            <a:r>
              <a:rPr lang="en-US" sz="7200" dirty="0"/>
              <a:t>A.  You'll see soon!</a:t>
            </a:r>
          </a:p>
          <a:p>
            <a:pPr marL="0" indent="0">
              <a:buNone/>
            </a:pPr>
            <a:endParaRPr lang="en-US" sz="3600" dirty="0"/>
          </a:p>
        </p:txBody>
      </p:sp>
    </p:spTree>
    <p:extLst>
      <p:ext uri="{BB962C8B-B14F-4D97-AF65-F5344CB8AC3E}">
        <p14:creationId xmlns:p14="http://schemas.microsoft.com/office/powerpoint/2010/main" val="274064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2000"/>
                                        <p:tgtEl>
                                          <p:spTgt spid="5">
                                            <p:txEl>
                                              <p:pRg st="0" end="0"/>
                                            </p:txEl>
                                          </p:spTgt>
                                        </p:tgtEl>
                                      </p:cBhvr>
                                    </p:animEffect>
                                    <p:anim calcmode="lin" valueType="num">
                                      <p:cBhvr>
                                        <p:cTn id="15" dur="2000" fill="hold"/>
                                        <p:tgtEl>
                                          <p:spTgt spid="5">
                                            <p:txEl>
                                              <p:pRg st="0" end="0"/>
                                            </p:txEl>
                                          </p:spTgt>
                                        </p:tgtEl>
                                        <p:attrNameLst>
                                          <p:attrName>ppt_w</p:attrName>
                                        </p:attrNameLst>
                                      </p:cBhvr>
                                      <p:tavLst>
                                        <p:tav tm="0" fmla="#ppt_w*sin(2.5*pi*$)">
                                          <p:val>
                                            <p:fltVal val="0"/>
                                          </p:val>
                                        </p:tav>
                                        <p:tav tm="100000">
                                          <p:val>
                                            <p:fltVal val="1"/>
                                          </p:val>
                                        </p:tav>
                                      </p:tavLst>
                                    </p:anim>
                                    <p:anim calcmode="lin" valueType="num">
                                      <p:cBhvr>
                                        <p:cTn id="16" dur="20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76200" y="731838"/>
            <a:ext cx="8915400" cy="715962"/>
          </a:xfrm>
        </p:spPr>
        <p:txBody>
          <a:bodyPr>
            <a:noAutofit/>
          </a:bodyPr>
          <a:lstStyle/>
          <a:p>
            <a:r>
              <a:rPr lang="en-US" sz="4200" dirty="0"/>
              <a:t>II.  Why are they called "Mutual" funds?</a:t>
            </a:r>
          </a:p>
        </p:txBody>
      </p:sp>
      <p:sp>
        <p:nvSpPr>
          <p:cNvPr id="5" name="Content Placeholder 4"/>
          <p:cNvSpPr>
            <a:spLocks noGrp="1"/>
          </p:cNvSpPr>
          <p:nvPr>
            <p:ph idx="1"/>
          </p:nvPr>
        </p:nvSpPr>
        <p:spPr>
          <a:xfrm>
            <a:off x="76200" y="1447800"/>
            <a:ext cx="8915400" cy="5410200"/>
          </a:xfrm>
        </p:spPr>
        <p:txBody>
          <a:bodyPr>
            <a:normAutofit fontScale="85000" lnSpcReduction="20000"/>
          </a:bodyPr>
          <a:lstStyle/>
          <a:p>
            <a:pPr marL="0" indent="0">
              <a:buNone/>
            </a:pPr>
            <a:r>
              <a:rPr lang="en-US" sz="3600" dirty="0"/>
              <a:t>A.  Because the mutual fund company collects and combines money from a number of investors "mutually." </a:t>
            </a:r>
          </a:p>
          <a:p>
            <a:pPr marL="0" indent="0">
              <a:buNone/>
            </a:pPr>
            <a:r>
              <a:rPr lang="en-US" sz="3600" dirty="0"/>
              <a:t>	</a:t>
            </a:r>
            <a:r>
              <a:rPr lang="en-US" sz="3600" dirty="0" smtClean="0"/>
              <a:t>1</a:t>
            </a:r>
            <a:r>
              <a:rPr lang="en-US" sz="3600" dirty="0"/>
              <a:t>.  Even though each individual investor may </a:t>
            </a:r>
            <a:r>
              <a:rPr lang="en-US" sz="3600" dirty="0" smtClean="0"/>
              <a:t>	invest </a:t>
            </a:r>
            <a:r>
              <a:rPr lang="en-US" sz="3600" dirty="0"/>
              <a:t>only small amounts of money, all of the </a:t>
            </a:r>
            <a:r>
              <a:rPr lang="en-US" sz="3600" dirty="0" smtClean="0"/>
              <a:t>	investors</a:t>
            </a:r>
            <a:r>
              <a:rPr lang="en-US" sz="3600" dirty="0"/>
              <a:t>' money </a:t>
            </a:r>
            <a:r>
              <a:rPr lang="en-US" sz="3600" dirty="0" smtClean="0"/>
              <a:t>adds </a:t>
            </a:r>
            <a:r>
              <a:rPr lang="en-US" sz="3600" dirty="0"/>
              <a:t>up to a large total for the </a:t>
            </a:r>
            <a:r>
              <a:rPr lang="en-US" sz="3600" dirty="0" smtClean="0"/>
              <a:t>	mutual </a:t>
            </a:r>
            <a:r>
              <a:rPr lang="en-US" sz="3600" dirty="0"/>
              <a:t>fund manager to invest</a:t>
            </a:r>
            <a:r>
              <a:rPr lang="en-US" sz="3600" dirty="0" smtClean="0"/>
              <a:t>.</a:t>
            </a:r>
            <a:endParaRPr lang="en-US" sz="3600" dirty="0"/>
          </a:p>
          <a:p>
            <a:pPr marL="0" indent="0">
              <a:buNone/>
            </a:pPr>
            <a:r>
              <a:rPr lang="en-US" sz="3600" dirty="0"/>
              <a:t>	</a:t>
            </a:r>
            <a:r>
              <a:rPr lang="en-US" sz="3600" dirty="0" smtClean="0"/>
              <a:t>2</a:t>
            </a:r>
            <a:r>
              <a:rPr lang="en-US" sz="3600" dirty="0"/>
              <a:t>.  This allows the fund manager to buy shares of </a:t>
            </a:r>
            <a:r>
              <a:rPr lang="en-US" sz="3600" dirty="0" smtClean="0"/>
              <a:t>	expensive </a:t>
            </a:r>
            <a:r>
              <a:rPr lang="en-US" sz="3600" dirty="0"/>
              <a:t>stock for the investors that the </a:t>
            </a:r>
            <a:r>
              <a:rPr lang="en-US" sz="3600" dirty="0" smtClean="0"/>
              <a:t>	investors </a:t>
            </a:r>
            <a:r>
              <a:rPr lang="en-US" sz="3600" dirty="0"/>
              <a:t>could </a:t>
            </a:r>
            <a:r>
              <a:rPr lang="en-US" sz="3600" dirty="0" smtClean="0"/>
              <a:t>not </a:t>
            </a:r>
            <a:r>
              <a:rPr lang="en-US" sz="3600" dirty="0"/>
              <a:t>afford to buy on their own.    </a:t>
            </a:r>
          </a:p>
          <a:p>
            <a:pPr marL="0" indent="0">
              <a:buNone/>
            </a:pPr>
            <a:r>
              <a:rPr lang="en-US" sz="3600" dirty="0"/>
              <a:t>	</a:t>
            </a:r>
            <a:r>
              <a:rPr lang="en-US" sz="3600" dirty="0" smtClean="0"/>
              <a:t>3</a:t>
            </a:r>
            <a:r>
              <a:rPr lang="en-US" sz="3600" dirty="0"/>
              <a:t>.  The investors then own </a:t>
            </a:r>
            <a:r>
              <a:rPr lang="en-US" sz="3600" dirty="0" smtClean="0"/>
              <a:t>parts of these stocks 	together or “mutually.”</a:t>
            </a:r>
            <a:endParaRPr lang="en-US" sz="3600" dirty="0"/>
          </a:p>
          <a:p>
            <a:pPr marL="0" indent="0">
              <a:buNone/>
            </a:pPr>
            <a:endParaRPr lang="en-US" sz="4100" dirty="0" smtClean="0"/>
          </a:p>
          <a:p>
            <a:pPr marL="0" indent="0">
              <a:buNone/>
            </a:pPr>
            <a:endParaRPr lang="en-US" sz="4100" dirty="0"/>
          </a:p>
        </p:txBody>
      </p:sp>
    </p:spTree>
    <p:extLst>
      <p:ext uri="{BB962C8B-B14F-4D97-AF65-F5344CB8AC3E}">
        <p14:creationId xmlns:p14="http://schemas.microsoft.com/office/powerpoint/2010/main" val="79770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 calcmode="lin" valueType="num">
                                      <p:cBhvr>
                                        <p:cTn id="21"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 calcmode="lin" valueType="num">
                                      <p:cBhvr>
                                        <p:cTn id="28"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5">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 calcmode="lin" valueType="num">
                                      <p:cBhvr>
                                        <p:cTn id="35"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76200" y="731838"/>
            <a:ext cx="8915400" cy="715962"/>
          </a:xfrm>
        </p:spPr>
        <p:txBody>
          <a:bodyPr>
            <a:noAutofit/>
          </a:bodyPr>
          <a:lstStyle/>
          <a:p>
            <a:r>
              <a:rPr lang="en-US" dirty="0"/>
              <a:t>II.  What are the Advantages of Mutual Funds?</a:t>
            </a:r>
          </a:p>
        </p:txBody>
      </p:sp>
      <p:sp>
        <p:nvSpPr>
          <p:cNvPr id="5" name="Content Placeholder 4"/>
          <p:cNvSpPr>
            <a:spLocks noGrp="1"/>
          </p:cNvSpPr>
          <p:nvPr>
            <p:ph idx="1"/>
          </p:nvPr>
        </p:nvSpPr>
        <p:spPr>
          <a:xfrm>
            <a:off x="91966" y="1676400"/>
            <a:ext cx="8915400" cy="4953000"/>
          </a:xfrm>
        </p:spPr>
        <p:txBody>
          <a:bodyPr>
            <a:normAutofit fontScale="92500"/>
          </a:bodyPr>
          <a:lstStyle/>
          <a:p>
            <a:pPr marL="0" indent="0">
              <a:buNone/>
            </a:pPr>
            <a:r>
              <a:rPr lang="en-US" sz="3600" dirty="0" smtClean="0"/>
              <a:t>A</a:t>
            </a:r>
            <a:r>
              <a:rPr lang="en-US" sz="3600" dirty="0"/>
              <a:t>.  Professional Management </a:t>
            </a:r>
          </a:p>
          <a:p>
            <a:pPr marL="0" indent="0">
              <a:buNone/>
            </a:pPr>
            <a:r>
              <a:rPr lang="en-US" sz="3600" dirty="0"/>
              <a:t>	</a:t>
            </a:r>
            <a:r>
              <a:rPr lang="en-US" sz="3600" dirty="0" smtClean="0"/>
              <a:t>1</a:t>
            </a:r>
            <a:r>
              <a:rPr lang="en-US" sz="3600" dirty="0"/>
              <a:t>.  Most Investors like you and me do not </a:t>
            </a:r>
            <a:r>
              <a:rPr lang="en-US" sz="3600" dirty="0" smtClean="0"/>
              <a:t>	have </a:t>
            </a:r>
            <a:r>
              <a:rPr lang="en-US" sz="3600" dirty="0"/>
              <a:t>the time, expertise, (or the interest) </a:t>
            </a:r>
            <a:r>
              <a:rPr lang="en-US" sz="3600" dirty="0" smtClean="0"/>
              <a:t>to 	research </a:t>
            </a:r>
            <a:r>
              <a:rPr lang="en-US" sz="3600" dirty="0"/>
              <a:t>all of the </a:t>
            </a:r>
            <a:r>
              <a:rPr lang="en-US" sz="3600" dirty="0" smtClean="0"/>
              <a:t>financial </a:t>
            </a:r>
            <a:r>
              <a:rPr lang="en-US" sz="3600" dirty="0"/>
              <a:t>data we </a:t>
            </a:r>
            <a:r>
              <a:rPr lang="en-US" sz="3600" dirty="0" smtClean="0"/>
              <a:t>would 	have </a:t>
            </a:r>
            <a:r>
              <a:rPr lang="en-US" sz="3600" dirty="0"/>
              <a:t>to in order to invest wisely in </a:t>
            </a:r>
            <a:r>
              <a:rPr lang="en-US" sz="3600" dirty="0" smtClean="0"/>
              <a:t>stocks</a:t>
            </a:r>
            <a:r>
              <a:rPr lang="en-US" sz="3600" dirty="0"/>
              <a:t>.   </a:t>
            </a:r>
          </a:p>
          <a:p>
            <a:pPr marL="0" indent="0">
              <a:buNone/>
            </a:pPr>
            <a:r>
              <a:rPr lang="en-US" sz="3600" dirty="0"/>
              <a:t>	</a:t>
            </a:r>
            <a:r>
              <a:rPr lang="en-US" sz="3600" dirty="0" smtClean="0"/>
              <a:t>2</a:t>
            </a:r>
            <a:r>
              <a:rPr lang="en-US" sz="3600" dirty="0"/>
              <a:t>.  When you buy a mutual fund, a </a:t>
            </a:r>
            <a:r>
              <a:rPr lang="en-US" sz="3600" dirty="0" smtClean="0"/>
              <a:t>	professional </a:t>
            </a:r>
            <a:r>
              <a:rPr lang="en-US" sz="3600" dirty="0"/>
              <a:t>"fund manager" analyzes </a:t>
            </a:r>
            <a:r>
              <a:rPr lang="en-US" sz="3600" dirty="0" smtClean="0"/>
              <a:t>	financial </a:t>
            </a:r>
            <a:r>
              <a:rPr lang="en-US" sz="3600" dirty="0"/>
              <a:t>data all day long in </a:t>
            </a:r>
            <a:r>
              <a:rPr lang="en-US" sz="3600" dirty="0" smtClean="0"/>
              <a:t>order </a:t>
            </a:r>
            <a:r>
              <a:rPr lang="en-US" sz="3600" dirty="0"/>
              <a:t>to try </a:t>
            </a:r>
            <a:r>
              <a:rPr lang="en-US" sz="3600" dirty="0" smtClean="0"/>
              <a:t>to 	invest </a:t>
            </a:r>
            <a:r>
              <a:rPr lang="en-US" sz="3600" dirty="0"/>
              <a:t>your money wisely.  </a:t>
            </a:r>
          </a:p>
          <a:p>
            <a:pPr marL="0" indent="0">
              <a:buNone/>
            </a:pPr>
            <a:endParaRPr lang="en-US" sz="4100" dirty="0" smtClean="0"/>
          </a:p>
          <a:p>
            <a:pPr marL="0" indent="0">
              <a:buNone/>
            </a:pPr>
            <a:endParaRPr lang="en-US" sz="4100" dirty="0"/>
          </a:p>
        </p:txBody>
      </p:sp>
    </p:spTree>
    <p:extLst>
      <p:ext uri="{BB962C8B-B14F-4D97-AF65-F5344CB8AC3E}">
        <p14:creationId xmlns:p14="http://schemas.microsoft.com/office/powerpoint/2010/main" val="3528691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 calcmode="lin" valueType="num">
                                      <p:cBhvr>
                                        <p:cTn id="21"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 calcmode="lin" valueType="num">
                                      <p:cBhvr>
                                        <p:cTn id="28"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76200" y="731838"/>
            <a:ext cx="8915400" cy="715962"/>
          </a:xfrm>
        </p:spPr>
        <p:txBody>
          <a:bodyPr>
            <a:noAutofit/>
          </a:bodyPr>
          <a:lstStyle/>
          <a:p>
            <a:r>
              <a:rPr lang="en-US" dirty="0"/>
              <a:t>II.  What are the Advantages of Mutual Funds?</a:t>
            </a:r>
          </a:p>
        </p:txBody>
      </p:sp>
      <p:sp>
        <p:nvSpPr>
          <p:cNvPr id="5" name="Content Placeholder 4"/>
          <p:cNvSpPr>
            <a:spLocks noGrp="1"/>
          </p:cNvSpPr>
          <p:nvPr>
            <p:ph idx="1"/>
          </p:nvPr>
        </p:nvSpPr>
        <p:spPr>
          <a:xfrm>
            <a:off x="91966" y="1676400"/>
            <a:ext cx="8915400" cy="4953000"/>
          </a:xfrm>
        </p:spPr>
        <p:txBody>
          <a:bodyPr>
            <a:noAutofit/>
          </a:bodyPr>
          <a:lstStyle/>
          <a:p>
            <a:pPr marL="0" indent="0">
              <a:buNone/>
            </a:pPr>
            <a:r>
              <a:rPr lang="en-US" sz="2800" dirty="0" smtClean="0"/>
              <a:t>B.  Diversification</a:t>
            </a:r>
          </a:p>
          <a:p>
            <a:pPr marL="0" indent="0">
              <a:buNone/>
            </a:pPr>
            <a:r>
              <a:rPr lang="en-US" sz="2800" dirty="0" smtClean="0"/>
              <a:t>	1.  If all of your money is invested in just one stock, it 	is possible that the one company you own stock in 	will go bankrupt and you will lose all of your money.  </a:t>
            </a:r>
          </a:p>
          <a:p>
            <a:pPr marL="0" indent="0">
              <a:buNone/>
            </a:pPr>
            <a:r>
              <a:rPr lang="en-US" sz="2800" dirty="0"/>
              <a:t>	</a:t>
            </a:r>
            <a:r>
              <a:rPr lang="en-US" sz="2800" dirty="0" smtClean="0"/>
              <a:t>2.  If your money is invested in dozens or hundreds of 	companies, it is extremely unlikely (almost 	impossible) that all of them will go bankrupt and you 	will lose all of your money.  </a:t>
            </a:r>
          </a:p>
          <a:p>
            <a:pPr marL="0" indent="0">
              <a:buNone/>
            </a:pPr>
            <a:r>
              <a:rPr lang="en-US" sz="2800" dirty="0"/>
              <a:t>	</a:t>
            </a:r>
            <a:r>
              <a:rPr lang="en-US" sz="2800" dirty="0" smtClean="0"/>
              <a:t>3.  When you buy a mutual fund, you automatically 	diversify; that is, buy ownership of several different 	companies instead of just one.  </a:t>
            </a:r>
            <a:endParaRPr lang="en-US" sz="2800" dirty="0"/>
          </a:p>
        </p:txBody>
      </p:sp>
    </p:spTree>
    <p:extLst>
      <p:ext uri="{BB962C8B-B14F-4D97-AF65-F5344CB8AC3E}">
        <p14:creationId xmlns:p14="http://schemas.microsoft.com/office/powerpoint/2010/main" val="948798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76200" y="731838"/>
            <a:ext cx="8915400" cy="715962"/>
          </a:xfrm>
        </p:spPr>
        <p:txBody>
          <a:bodyPr>
            <a:noAutofit/>
          </a:bodyPr>
          <a:lstStyle/>
          <a:p>
            <a:r>
              <a:rPr lang="en-US" dirty="0"/>
              <a:t>III.  How can you make money from mutual funds?   </a:t>
            </a:r>
          </a:p>
        </p:txBody>
      </p:sp>
      <p:sp>
        <p:nvSpPr>
          <p:cNvPr id="5" name="Content Placeholder 4"/>
          <p:cNvSpPr>
            <a:spLocks noGrp="1"/>
          </p:cNvSpPr>
          <p:nvPr>
            <p:ph idx="1"/>
          </p:nvPr>
        </p:nvSpPr>
        <p:spPr>
          <a:xfrm>
            <a:off x="228600" y="1600200"/>
            <a:ext cx="8915400" cy="4953000"/>
          </a:xfrm>
        </p:spPr>
        <p:txBody>
          <a:bodyPr>
            <a:noAutofit/>
          </a:bodyPr>
          <a:lstStyle/>
          <a:p>
            <a:pPr marL="0" indent="0">
              <a:buNone/>
            </a:pPr>
            <a:r>
              <a:rPr lang="en-US" dirty="0"/>
              <a:t>A.  Some mutual funds pay their investors "Dividends."  </a:t>
            </a:r>
          </a:p>
          <a:p>
            <a:pPr marL="0" indent="0">
              <a:buNone/>
            </a:pPr>
            <a:r>
              <a:rPr lang="en-US" dirty="0"/>
              <a:t>	</a:t>
            </a:r>
            <a:r>
              <a:rPr lang="en-US" dirty="0" smtClean="0"/>
              <a:t>1</a:t>
            </a:r>
            <a:r>
              <a:rPr lang="en-US" dirty="0"/>
              <a:t>.  If the companies that </a:t>
            </a:r>
            <a:r>
              <a:rPr lang="en-US" dirty="0" smtClean="0"/>
              <a:t>the investors </a:t>
            </a:r>
            <a:r>
              <a:rPr lang="en-US" dirty="0"/>
              <a:t>have </a:t>
            </a:r>
            <a:r>
              <a:rPr lang="en-US" dirty="0" smtClean="0"/>
              <a:t>	invested </a:t>
            </a:r>
            <a:r>
              <a:rPr lang="en-US" dirty="0"/>
              <a:t>in </a:t>
            </a:r>
            <a:r>
              <a:rPr lang="en-US" dirty="0" smtClean="0"/>
              <a:t>by </a:t>
            </a:r>
            <a:r>
              <a:rPr lang="en-US" dirty="0"/>
              <a:t>purchasing the mutual fund </a:t>
            </a:r>
            <a:r>
              <a:rPr lang="en-US" dirty="0" smtClean="0"/>
              <a:t>	make </a:t>
            </a:r>
            <a:r>
              <a:rPr lang="en-US" dirty="0"/>
              <a:t>profits, </a:t>
            </a:r>
            <a:r>
              <a:rPr lang="en-US" dirty="0" smtClean="0"/>
              <a:t>the </a:t>
            </a:r>
            <a:r>
              <a:rPr lang="en-US" dirty="0"/>
              <a:t>investors are entitled to a </a:t>
            </a:r>
            <a:r>
              <a:rPr lang="en-US" dirty="0" smtClean="0"/>
              <a:t>	share </a:t>
            </a:r>
            <a:r>
              <a:rPr lang="en-US" dirty="0"/>
              <a:t>of those </a:t>
            </a:r>
            <a:r>
              <a:rPr lang="en-US" dirty="0" smtClean="0"/>
              <a:t>profits </a:t>
            </a:r>
            <a:r>
              <a:rPr lang="en-US" dirty="0"/>
              <a:t>because they are part </a:t>
            </a:r>
            <a:r>
              <a:rPr lang="en-US" dirty="0" smtClean="0"/>
              <a:t>	owner </a:t>
            </a:r>
            <a:r>
              <a:rPr lang="en-US" dirty="0"/>
              <a:t>of those </a:t>
            </a:r>
            <a:r>
              <a:rPr lang="en-US" dirty="0" smtClean="0"/>
              <a:t>companies</a:t>
            </a:r>
            <a:r>
              <a:rPr lang="en-US" dirty="0"/>
              <a:t>.  </a:t>
            </a:r>
          </a:p>
          <a:p>
            <a:pPr marL="0" indent="0">
              <a:buNone/>
            </a:pPr>
            <a:r>
              <a:rPr lang="en-US" dirty="0"/>
              <a:t>	</a:t>
            </a:r>
            <a:r>
              <a:rPr lang="en-US" dirty="0" smtClean="0"/>
              <a:t>2</a:t>
            </a:r>
            <a:r>
              <a:rPr lang="en-US" dirty="0"/>
              <a:t>.  So, </a:t>
            </a:r>
            <a:r>
              <a:rPr lang="en-US" dirty="0" smtClean="0"/>
              <a:t>periodically (maybe a few times a year 	during good times), </a:t>
            </a:r>
            <a:r>
              <a:rPr lang="en-US" dirty="0"/>
              <a:t>they receive a payment, </a:t>
            </a:r>
            <a:r>
              <a:rPr lang="en-US" dirty="0" smtClean="0"/>
              <a:t>	called </a:t>
            </a:r>
            <a:r>
              <a:rPr lang="en-US" dirty="0"/>
              <a:t>a dividend.     </a:t>
            </a:r>
          </a:p>
        </p:txBody>
      </p:sp>
    </p:spTree>
    <p:extLst>
      <p:ext uri="{BB962C8B-B14F-4D97-AF65-F5344CB8AC3E}">
        <p14:creationId xmlns:p14="http://schemas.microsoft.com/office/powerpoint/2010/main" val="67566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 calcmode="lin" valueType="num">
                                      <p:cBhvr>
                                        <p:cTn id="21"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 calcmode="lin" valueType="num">
                                      <p:cBhvr>
                                        <p:cTn id="28"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76200" y="731838"/>
            <a:ext cx="8915400" cy="715962"/>
          </a:xfrm>
        </p:spPr>
        <p:txBody>
          <a:bodyPr>
            <a:noAutofit/>
          </a:bodyPr>
          <a:lstStyle/>
          <a:p>
            <a:r>
              <a:rPr lang="en-US" dirty="0"/>
              <a:t>III.  How can you make money from mutual funds?   </a:t>
            </a:r>
          </a:p>
        </p:txBody>
      </p:sp>
      <p:sp>
        <p:nvSpPr>
          <p:cNvPr id="5" name="Content Placeholder 4"/>
          <p:cNvSpPr>
            <a:spLocks noGrp="1"/>
          </p:cNvSpPr>
          <p:nvPr>
            <p:ph idx="1"/>
          </p:nvPr>
        </p:nvSpPr>
        <p:spPr>
          <a:xfrm>
            <a:off x="199697" y="1752600"/>
            <a:ext cx="8915400" cy="4953000"/>
          </a:xfrm>
        </p:spPr>
        <p:txBody>
          <a:bodyPr>
            <a:noAutofit/>
          </a:bodyPr>
          <a:lstStyle/>
          <a:p>
            <a:pPr marL="0" indent="0">
              <a:buNone/>
            </a:pPr>
            <a:r>
              <a:rPr lang="en-US" sz="2800" dirty="0"/>
              <a:t>B) The mutual fund investors are paid a "distribution."  </a:t>
            </a:r>
          </a:p>
          <a:p>
            <a:pPr marL="0" indent="0">
              <a:buNone/>
            </a:pPr>
            <a:r>
              <a:rPr lang="en-US" sz="2800" dirty="0" smtClean="0"/>
              <a:t>	1</a:t>
            </a:r>
            <a:r>
              <a:rPr lang="en-US" sz="2800" dirty="0"/>
              <a:t>.  If the fund manager decides to sell some of </a:t>
            </a:r>
            <a:r>
              <a:rPr lang="en-US" sz="2800" dirty="0" smtClean="0"/>
              <a:t>the 	fund's </a:t>
            </a:r>
            <a:r>
              <a:rPr lang="en-US" sz="2800" dirty="0"/>
              <a:t>stock and makes a profit by doing so, the </a:t>
            </a:r>
            <a:r>
              <a:rPr lang="en-US" sz="2800" dirty="0" smtClean="0"/>
              <a:t>	investors </a:t>
            </a:r>
            <a:r>
              <a:rPr lang="en-US" sz="2800" dirty="0"/>
              <a:t>will </a:t>
            </a:r>
            <a:r>
              <a:rPr lang="en-US" sz="2800" dirty="0" smtClean="0"/>
              <a:t>receive </a:t>
            </a:r>
            <a:r>
              <a:rPr lang="en-US" sz="2800" dirty="0"/>
              <a:t>a</a:t>
            </a:r>
            <a:r>
              <a:rPr lang="en-US" sz="2800" dirty="0" smtClean="0"/>
              <a:t> </a:t>
            </a:r>
            <a:r>
              <a:rPr lang="en-US" sz="2800" dirty="0"/>
              <a:t>share of the profit as a </a:t>
            </a:r>
            <a:r>
              <a:rPr lang="en-US" sz="2800" dirty="0" smtClean="0"/>
              <a:t>	payment </a:t>
            </a:r>
            <a:r>
              <a:rPr lang="en-US" sz="2800" dirty="0"/>
              <a:t>called a distribution.  </a:t>
            </a:r>
          </a:p>
          <a:p>
            <a:pPr marL="0" indent="0">
              <a:buNone/>
            </a:pPr>
            <a:r>
              <a:rPr lang="en-US" sz="2800" dirty="0" smtClean="0"/>
              <a:t>	(</a:t>
            </a:r>
            <a:r>
              <a:rPr lang="en-US" sz="2800" dirty="0"/>
              <a:t>For options 1 and 2, investors usually have the option </a:t>
            </a:r>
            <a:r>
              <a:rPr lang="en-US" sz="2800" dirty="0" smtClean="0"/>
              <a:t>	of </a:t>
            </a:r>
            <a:r>
              <a:rPr lang="en-US" sz="2800" dirty="0"/>
              <a:t>receiving a check or automatically using </a:t>
            </a:r>
            <a:r>
              <a:rPr lang="en-US" sz="2800" dirty="0" smtClean="0"/>
              <a:t>their 	earnings </a:t>
            </a:r>
            <a:r>
              <a:rPr lang="en-US" sz="2800" dirty="0"/>
              <a:t>to buy more shares of the mutual fund; that </a:t>
            </a:r>
            <a:r>
              <a:rPr lang="en-US" sz="2800" dirty="0" smtClean="0"/>
              <a:t>	is</a:t>
            </a:r>
            <a:r>
              <a:rPr lang="en-US" sz="2800" dirty="0"/>
              <a:t>, "reinvesting" their earnings back into the fund).  </a:t>
            </a:r>
          </a:p>
          <a:p>
            <a:pPr marL="0" indent="0">
              <a:buNone/>
            </a:pPr>
            <a:r>
              <a:rPr lang="en-US" sz="2800" dirty="0"/>
              <a:t>C.)  The investors sell their shares of the mutual fund for more money than they purchased them for.  </a:t>
            </a:r>
          </a:p>
        </p:txBody>
      </p:sp>
    </p:spTree>
    <p:extLst>
      <p:ext uri="{BB962C8B-B14F-4D97-AF65-F5344CB8AC3E}">
        <p14:creationId xmlns:p14="http://schemas.microsoft.com/office/powerpoint/2010/main" val="3524495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91814" y="838200"/>
            <a:ext cx="8915400" cy="715962"/>
          </a:xfrm>
        </p:spPr>
        <p:txBody>
          <a:bodyPr>
            <a:noAutofit/>
          </a:bodyPr>
          <a:lstStyle/>
          <a:p>
            <a:r>
              <a:rPr lang="en-US" sz="4000" dirty="0"/>
              <a:t>IV.  What kind of Mutual Funds are there</a:t>
            </a:r>
            <a:r>
              <a:rPr lang="en-US" sz="4000" dirty="0" smtClean="0"/>
              <a:t>:</a:t>
            </a:r>
            <a:endParaRPr lang="en-US" sz="4000" dirty="0"/>
          </a:p>
        </p:txBody>
      </p:sp>
      <p:sp>
        <p:nvSpPr>
          <p:cNvPr id="5" name="Content Placeholder 4"/>
          <p:cNvSpPr>
            <a:spLocks noGrp="1"/>
          </p:cNvSpPr>
          <p:nvPr>
            <p:ph idx="1"/>
          </p:nvPr>
        </p:nvSpPr>
        <p:spPr>
          <a:xfrm>
            <a:off x="228600" y="1554162"/>
            <a:ext cx="8915400" cy="4953000"/>
          </a:xfrm>
        </p:spPr>
        <p:txBody>
          <a:bodyPr>
            <a:noAutofit/>
          </a:bodyPr>
          <a:lstStyle/>
          <a:p>
            <a:pPr marL="0" indent="0">
              <a:buNone/>
            </a:pPr>
            <a:r>
              <a:rPr lang="en-US" sz="2800" dirty="0"/>
              <a:t>A.  Money Market Funds </a:t>
            </a:r>
          </a:p>
          <a:p>
            <a:pPr marL="0" indent="0">
              <a:buNone/>
            </a:pPr>
            <a:r>
              <a:rPr lang="en-US" sz="2800" dirty="0"/>
              <a:t>	</a:t>
            </a:r>
            <a:r>
              <a:rPr lang="en-US" sz="2800" dirty="0" smtClean="0"/>
              <a:t>1</a:t>
            </a:r>
            <a:r>
              <a:rPr lang="en-US" sz="2800" dirty="0"/>
              <a:t>.  These are mutual funds that invest your money in </a:t>
            </a:r>
            <a:r>
              <a:rPr lang="en-US" sz="2800" dirty="0" smtClean="0"/>
              <a:t>	extremely </a:t>
            </a:r>
            <a:r>
              <a:rPr lang="en-US" sz="2800" dirty="0"/>
              <a:t>low-risk investments that earn very little 	interest.  </a:t>
            </a:r>
          </a:p>
          <a:p>
            <a:pPr marL="0" indent="0">
              <a:buNone/>
            </a:pPr>
            <a:r>
              <a:rPr lang="en-US" sz="2800" dirty="0"/>
              <a:t>	</a:t>
            </a:r>
            <a:r>
              <a:rPr lang="en-US" sz="2800" dirty="0" smtClean="0"/>
              <a:t>2</a:t>
            </a:r>
            <a:r>
              <a:rPr lang="en-US" sz="2800" dirty="0"/>
              <a:t>.  These are essentially safe places to park your </a:t>
            </a:r>
            <a:r>
              <a:rPr lang="en-US" sz="2800" dirty="0" smtClean="0"/>
              <a:t>	money </a:t>
            </a:r>
            <a:r>
              <a:rPr lang="en-US" sz="2800" dirty="0"/>
              <a:t>with a mutual fund company while you are </a:t>
            </a:r>
            <a:r>
              <a:rPr lang="en-US" sz="2800" dirty="0" smtClean="0"/>
              <a:t>	making </a:t>
            </a:r>
            <a:r>
              <a:rPr lang="en-US" sz="2800" dirty="0"/>
              <a:t>up </a:t>
            </a:r>
            <a:r>
              <a:rPr lang="en-US" sz="2800" dirty="0" smtClean="0"/>
              <a:t>your </a:t>
            </a:r>
            <a:r>
              <a:rPr lang="en-US" sz="2800" dirty="0"/>
              <a:t>mind on what exactly you want to do </a:t>
            </a:r>
            <a:r>
              <a:rPr lang="en-US" sz="2800" dirty="0" smtClean="0"/>
              <a:t>	with </a:t>
            </a:r>
            <a:r>
              <a:rPr lang="en-US" sz="2800" dirty="0"/>
              <a:t>your money.  </a:t>
            </a:r>
          </a:p>
          <a:p>
            <a:pPr marL="0" indent="0">
              <a:buNone/>
            </a:pPr>
            <a:r>
              <a:rPr lang="en-US" sz="2800" dirty="0"/>
              <a:t>	</a:t>
            </a:r>
            <a:r>
              <a:rPr lang="en-US" sz="2800" dirty="0" smtClean="0"/>
              <a:t>3</a:t>
            </a:r>
            <a:r>
              <a:rPr lang="en-US" sz="2800" dirty="0"/>
              <a:t>.  You won't get much of a return on your investment </a:t>
            </a:r>
            <a:r>
              <a:rPr lang="en-US" sz="2800" dirty="0" smtClean="0"/>
              <a:t>	in </a:t>
            </a:r>
            <a:r>
              <a:rPr lang="en-US" sz="2800" dirty="0"/>
              <a:t>money market mutual funds, but you won't have to 	worry about losing your principal either.  </a:t>
            </a:r>
          </a:p>
        </p:txBody>
      </p:sp>
    </p:spTree>
    <p:extLst>
      <p:ext uri="{BB962C8B-B14F-4D97-AF65-F5344CB8AC3E}">
        <p14:creationId xmlns:p14="http://schemas.microsoft.com/office/powerpoint/2010/main" val="2959720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 calcmode="lin" valueType="num">
                                      <p:cBhvr>
                                        <p:cTn id="21"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 calcmode="lin" valueType="num">
                                      <p:cBhvr>
                                        <p:cTn id="28"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5">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 calcmode="lin" valueType="num">
                                      <p:cBhvr>
                                        <p:cTn id="35"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91814" y="838200"/>
            <a:ext cx="8915400" cy="715962"/>
          </a:xfrm>
        </p:spPr>
        <p:txBody>
          <a:bodyPr>
            <a:noAutofit/>
          </a:bodyPr>
          <a:lstStyle/>
          <a:p>
            <a:r>
              <a:rPr lang="en-US" sz="4000" dirty="0"/>
              <a:t>IV.  What kind of Mutual Funds are there</a:t>
            </a:r>
            <a:r>
              <a:rPr lang="en-US" sz="4000" dirty="0" smtClean="0"/>
              <a:t>:</a:t>
            </a:r>
            <a:endParaRPr lang="en-US" sz="4000" dirty="0"/>
          </a:p>
        </p:txBody>
      </p:sp>
      <p:sp>
        <p:nvSpPr>
          <p:cNvPr id="5" name="Content Placeholder 4"/>
          <p:cNvSpPr>
            <a:spLocks noGrp="1"/>
          </p:cNvSpPr>
          <p:nvPr>
            <p:ph idx="1"/>
          </p:nvPr>
        </p:nvSpPr>
        <p:spPr>
          <a:xfrm>
            <a:off x="228600" y="1554162"/>
            <a:ext cx="8915400" cy="4953000"/>
          </a:xfrm>
        </p:spPr>
        <p:txBody>
          <a:bodyPr>
            <a:noAutofit/>
          </a:bodyPr>
          <a:lstStyle/>
          <a:p>
            <a:pPr marL="0" indent="0">
              <a:buNone/>
            </a:pPr>
            <a:r>
              <a:rPr lang="en-US" sz="2800" dirty="0"/>
              <a:t>B.  Bond/Fixed Income Funds </a:t>
            </a:r>
          </a:p>
          <a:p>
            <a:pPr marL="0" indent="0">
              <a:buNone/>
            </a:pPr>
            <a:r>
              <a:rPr lang="en-US" sz="2800" dirty="0"/>
              <a:t>	</a:t>
            </a:r>
            <a:r>
              <a:rPr lang="en-US" sz="2800" dirty="0" smtClean="0"/>
              <a:t>1</a:t>
            </a:r>
            <a:r>
              <a:rPr lang="en-US" sz="2800" dirty="0"/>
              <a:t>.  These are mutual funds whose purpose is to </a:t>
            </a:r>
            <a:r>
              <a:rPr lang="en-US" sz="2800" dirty="0" smtClean="0"/>
              <a:t>	provide </a:t>
            </a:r>
            <a:r>
              <a:rPr lang="en-US" sz="2800" dirty="0"/>
              <a:t>current income on a steady basis.  </a:t>
            </a:r>
          </a:p>
          <a:p>
            <a:pPr marL="0" indent="0">
              <a:buNone/>
            </a:pPr>
            <a:r>
              <a:rPr lang="en-US" sz="2800" dirty="0"/>
              <a:t>	</a:t>
            </a:r>
            <a:r>
              <a:rPr lang="en-US" sz="2800" dirty="0" smtClean="0"/>
              <a:t>2</a:t>
            </a:r>
            <a:r>
              <a:rPr lang="en-US" sz="2800" dirty="0"/>
              <a:t>.  They invest primarily in government and corporate </a:t>
            </a:r>
            <a:r>
              <a:rPr lang="en-US" sz="2800" dirty="0" smtClean="0"/>
              <a:t>	bonds </a:t>
            </a:r>
            <a:r>
              <a:rPr lang="en-US" sz="2800" dirty="0"/>
              <a:t>which pay interest back to the bond-holder.  </a:t>
            </a:r>
          </a:p>
          <a:p>
            <a:pPr marL="0" indent="0">
              <a:buNone/>
            </a:pPr>
            <a:r>
              <a:rPr lang="en-US" sz="2800" dirty="0"/>
              <a:t>	</a:t>
            </a:r>
            <a:r>
              <a:rPr lang="en-US" sz="2800" dirty="0" smtClean="0"/>
              <a:t>3</a:t>
            </a:r>
            <a:r>
              <a:rPr lang="en-US" sz="2800" dirty="0"/>
              <a:t>.  These investments are safer than many other </a:t>
            </a:r>
            <a:r>
              <a:rPr lang="en-US" sz="2800" dirty="0" smtClean="0"/>
              <a:t>	investments</a:t>
            </a:r>
            <a:r>
              <a:rPr lang="en-US" sz="2800" dirty="0"/>
              <a:t>, but are also less profitable, so they are </a:t>
            </a:r>
            <a:r>
              <a:rPr lang="en-US" sz="2800" dirty="0" smtClean="0"/>
              <a:t>	usually purchased </a:t>
            </a:r>
            <a:r>
              <a:rPr lang="en-US" sz="2800" dirty="0"/>
              <a:t>by conservative investors and </a:t>
            </a:r>
            <a:r>
              <a:rPr lang="en-US" sz="2800" dirty="0" smtClean="0"/>
              <a:t>	retired </a:t>
            </a:r>
            <a:r>
              <a:rPr lang="en-US" sz="2800" dirty="0"/>
              <a:t>people who want to make more money than </a:t>
            </a:r>
            <a:r>
              <a:rPr lang="en-US" sz="2800" dirty="0" smtClean="0"/>
              <a:t>	they </a:t>
            </a:r>
            <a:r>
              <a:rPr lang="en-US" sz="2800" dirty="0"/>
              <a:t>would in the </a:t>
            </a:r>
            <a:r>
              <a:rPr lang="en-US" sz="2800" dirty="0" smtClean="0"/>
              <a:t>bank…,</a:t>
            </a:r>
            <a:endParaRPr lang="en-US" sz="2800" dirty="0"/>
          </a:p>
          <a:p>
            <a:pPr marL="0" indent="0">
              <a:buNone/>
            </a:pPr>
            <a:r>
              <a:rPr lang="en-US" sz="2800" dirty="0"/>
              <a:t>	</a:t>
            </a:r>
            <a:r>
              <a:rPr lang="en-US" sz="2800" dirty="0" smtClean="0"/>
              <a:t>but </a:t>
            </a:r>
            <a:r>
              <a:rPr lang="en-US" sz="2800" dirty="0"/>
              <a:t>do not want to risk losing money.   </a:t>
            </a:r>
          </a:p>
        </p:txBody>
      </p:sp>
    </p:spTree>
    <p:extLst>
      <p:ext uri="{BB962C8B-B14F-4D97-AF65-F5344CB8AC3E}">
        <p14:creationId xmlns:p14="http://schemas.microsoft.com/office/powerpoint/2010/main" val="3710347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 calcmode="lin" valueType="num">
                                      <p:cBhvr>
                                        <p:cTn id="35"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495</TotalTime>
  <Words>910</Words>
  <Application>Microsoft Office PowerPoint</Application>
  <PresentationFormat>On-screen Show (4:3)</PresentationFormat>
  <Paragraphs>110</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An Introduction to Mutual Funds</vt:lpstr>
      <vt:lpstr>I.  What is a Mutual Fund?</vt:lpstr>
      <vt:lpstr>II.  Why are they called "Mutual" funds?</vt:lpstr>
      <vt:lpstr>II.  What are the Advantages of Mutual Funds?</vt:lpstr>
      <vt:lpstr>II.  What are the Advantages of Mutual Funds?</vt:lpstr>
      <vt:lpstr>III.  How can you make money from mutual funds?   </vt:lpstr>
      <vt:lpstr>III.  How can you make money from mutual funds?   </vt:lpstr>
      <vt:lpstr>IV.  What kind of Mutual Funds are there:</vt:lpstr>
      <vt:lpstr>IV.  What kind of Mutual Funds are there:</vt:lpstr>
      <vt:lpstr>IV.  What kind of Mutual Funds are there:</vt:lpstr>
      <vt:lpstr>V.  How risky are equity / stock mutual funds?</vt:lpstr>
      <vt:lpstr>V.  How risky are equity / stock mutual funds?</vt:lpstr>
      <vt:lpstr>VI.  What different kind of equity / stock mutual funds are there?  </vt:lpstr>
      <vt:lpstr>VI.  What different kind of equity / stock mutual funds are there?  </vt:lpstr>
      <vt:lpstr>VI.  What different kind of equity / stock mutual funds are there?  </vt:lpstr>
      <vt:lpstr>VI.  What different kind of equity / stock mutual funds are there?  </vt:lpstr>
      <vt:lpstr>VI.  What different kind of equity / stock mutual funds are there?  </vt:lpstr>
      <vt:lpstr>VI.  What different kind of equity / stock mutual funds are there?  </vt:lpstr>
      <vt:lpstr>VI.  What different kind of equity / stock mutual funds are there?  </vt:lpstr>
      <vt:lpstr>VII.  Which kind of equity / stock mutual funds are the best ones to invest in?</vt:lpstr>
      <vt:lpstr>VIII.  What other classification of equity / stock mutual funds are there?</vt:lpstr>
      <vt:lpstr>VIII.  What other classification of equity / stock mutual funds are there?</vt:lpstr>
      <vt:lpstr>VIII.  What other classification of equity / stock mutual funds are there?</vt:lpstr>
      <vt:lpstr>IIX.  How do I choose a mutual fund?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Mutual Funds</dc:title>
  <dc:creator>BSD</dc:creator>
  <cp:lastModifiedBy>BSD</cp:lastModifiedBy>
  <cp:revision>43</cp:revision>
  <dcterms:created xsi:type="dcterms:W3CDTF">2015-05-12T18:12:28Z</dcterms:created>
  <dcterms:modified xsi:type="dcterms:W3CDTF">2016-05-24T14:33:50Z</dcterms:modified>
</cp:coreProperties>
</file>