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59"/>
  </p:notesMasterIdLst>
  <p:sldIdLst>
    <p:sldId id="256" r:id="rId4"/>
    <p:sldId id="257" r:id="rId5"/>
    <p:sldId id="314" r:id="rId6"/>
    <p:sldId id="315" r:id="rId7"/>
    <p:sldId id="318" r:id="rId8"/>
    <p:sldId id="319" r:id="rId9"/>
    <p:sldId id="313" r:id="rId10"/>
    <p:sldId id="258" r:id="rId11"/>
    <p:sldId id="259" r:id="rId12"/>
    <p:sldId id="260" r:id="rId13"/>
    <p:sldId id="261" r:id="rId14"/>
    <p:sldId id="262" r:id="rId15"/>
    <p:sldId id="263" r:id="rId16"/>
    <p:sldId id="264" r:id="rId17"/>
    <p:sldId id="265" r:id="rId18"/>
    <p:sldId id="270" r:id="rId19"/>
    <p:sldId id="272" r:id="rId20"/>
    <p:sldId id="271" r:id="rId21"/>
    <p:sldId id="266" r:id="rId22"/>
    <p:sldId id="273" r:id="rId23"/>
    <p:sldId id="274" r:id="rId24"/>
    <p:sldId id="275" r:id="rId25"/>
    <p:sldId id="267" r:id="rId26"/>
    <p:sldId id="276" r:id="rId27"/>
    <p:sldId id="277" r:id="rId28"/>
    <p:sldId id="278" r:id="rId29"/>
    <p:sldId id="279" r:id="rId30"/>
    <p:sldId id="280" r:id="rId31"/>
    <p:sldId id="310" r:id="rId32"/>
    <p:sldId id="308" r:id="rId33"/>
    <p:sldId id="309" r:id="rId34"/>
    <p:sldId id="306" r:id="rId35"/>
    <p:sldId id="311" r:id="rId36"/>
    <p:sldId id="312" r:id="rId37"/>
    <p:sldId id="282"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293" r:id="rId51"/>
    <p:sldId id="294" r:id="rId52"/>
    <p:sldId id="295" r:id="rId53"/>
    <p:sldId id="296" r:id="rId54"/>
    <p:sldId id="297" r:id="rId55"/>
    <p:sldId id="300" r:id="rId56"/>
    <p:sldId id="301" r:id="rId57"/>
    <p:sldId id="30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57214-6F2A-4335-94E8-605FF3A6E3D2}" type="datetimeFigureOut">
              <a:rPr lang="en-US" smtClean="0"/>
              <a:t>8/13/2018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DE39D-7F1B-4015-8911-9DAADA709CB5}" type="slidenum">
              <a:rPr lang="en-US" smtClean="0"/>
              <a:t>‹#›</a:t>
            </a:fld>
            <a:endParaRPr lang="en-US"/>
          </a:p>
        </p:txBody>
      </p:sp>
    </p:spTree>
    <p:extLst>
      <p:ext uri="{BB962C8B-B14F-4D97-AF65-F5344CB8AC3E}">
        <p14:creationId xmlns:p14="http://schemas.microsoft.com/office/powerpoint/2010/main" val="223934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862013" eaLnBrk="0" hangingPunct="0">
              <a:defRPr>
                <a:solidFill>
                  <a:schemeClr val="tx1"/>
                </a:solidFill>
                <a:latin typeface="Arial" charset="0"/>
              </a:defRPr>
            </a:lvl1pPr>
            <a:lvl2pPr marL="742950" indent="-285750" defTabSz="862013" eaLnBrk="0" hangingPunct="0">
              <a:defRPr>
                <a:solidFill>
                  <a:schemeClr val="tx1"/>
                </a:solidFill>
                <a:latin typeface="Arial" charset="0"/>
              </a:defRPr>
            </a:lvl2pPr>
            <a:lvl3pPr marL="1143000" indent="-228600" defTabSz="862013" eaLnBrk="0" hangingPunct="0">
              <a:defRPr>
                <a:solidFill>
                  <a:schemeClr val="tx1"/>
                </a:solidFill>
                <a:latin typeface="Arial" charset="0"/>
              </a:defRPr>
            </a:lvl3pPr>
            <a:lvl4pPr marL="1600200" indent="-228600" defTabSz="862013" eaLnBrk="0" hangingPunct="0">
              <a:defRPr>
                <a:solidFill>
                  <a:schemeClr val="tx1"/>
                </a:solidFill>
                <a:latin typeface="Arial" charset="0"/>
              </a:defRPr>
            </a:lvl4pPr>
            <a:lvl5pPr marL="2057400" indent="-228600" defTabSz="862013" eaLnBrk="0" hangingPunct="0">
              <a:defRPr>
                <a:solidFill>
                  <a:schemeClr val="tx1"/>
                </a:solidFill>
                <a:latin typeface="Arial" charset="0"/>
              </a:defRPr>
            </a:lvl5pPr>
            <a:lvl6pPr marL="2514600" indent="-228600" defTabSz="862013" eaLnBrk="0" fontAlgn="base" hangingPunct="0">
              <a:spcBef>
                <a:spcPct val="0"/>
              </a:spcBef>
              <a:spcAft>
                <a:spcPct val="0"/>
              </a:spcAft>
              <a:defRPr>
                <a:solidFill>
                  <a:schemeClr val="tx1"/>
                </a:solidFill>
                <a:latin typeface="Arial" charset="0"/>
              </a:defRPr>
            </a:lvl6pPr>
            <a:lvl7pPr marL="2971800" indent="-228600" defTabSz="862013" eaLnBrk="0" fontAlgn="base" hangingPunct="0">
              <a:spcBef>
                <a:spcPct val="0"/>
              </a:spcBef>
              <a:spcAft>
                <a:spcPct val="0"/>
              </a:spcAft>
              <a:defRPr>
                <a:solidFill>
                  <a:schemeClr val="tx1"/>
                </a:solidFill>
                <a:latin typeface="Arial" charset="0"/>
              </a:defRPr>
            </a:lvl7pPr>
            <a:lvl8pPr marL="3429000" indent="-228600" defTabSz="862013" eaLnBrk="0" fontAlgn="base" hangingPunct="0">
              <a:spcBef>
                <a:spcPct val="0"/>
              </a:spcBef>
              <a:spcAft>
                <a:spcPct val="0"/>
              </a:spcAft>
              <a:defRPr>
                <a:solidFill>
                  <a:schemeClr val="tx1"/>
                </a:solidFill>
                <a:latin typeface="Arial" charset="0"/>
              </a:defRPr>
            </a:lvl8pPr>
            <a:lvl9pPr marL="3886200" indent="-228600" defTabSz="862013" eaLnBrk="0" fontAlgn="base" hangingPunct="0">
              <a:spcBef>
                <a:spcPct val="0"/>
              </a:spcBef>
              <a:spcAft>
                <a:spcPct val="0"/>
              </a:spcAft>
              <a:defRPr>
                <a:solidFill>
                  <a:schemeClr val="tx1"/>
                </a:solidFill>
                <a:latin typeface="Arial" charset="0"/>
              </a:defRPr>
            </a:lvl9pPr>
          </a:lstStyle>
          <a:p>
            <a:pPr eaLnBrk="1" hangingPunct="1"/>
            <a:fld id="{78146635-96CB-49AF-B5E3-3F519A2358FB}" type="slidenum">
              <a:rPr lang="en-US">
                <a:solidFill>
                  <a:prstClr val="black"/>
                </a:solidFill>
              </a:rPr>
              <a:pPr eaLnBrk="1" hangingPunct="1"/>
              <a:t>30</a:t>
            </a:fld>
            <a:endParaRPr lang="en-US">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308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862013" eaLnBrk="0" hangingPunct="0">
              <a:defRPr>
                <a:solidFill>
                  <a:schemeClr val="tx1"/>
                </a:solidFill>
                <a:latin typeface="Arial" charset="0"/>
              </a:defRPr>
            </a:lvl1pPr>
            <a:lvl2pPr marL="742950" indent="-285750" defTabSz="862013" eaLnBrk="0" hangingPunct="0">
              <a:defRPr>
                <a:solidFill>
                  <a:schemeClr val="tx1"/>
                </a:solidFill>
                <a:latin typeface="Arial" charset="0"/>
              </a:defRPr>
            </a:lvl2pPr>
            <a:lvl3pPr marL="1143000" indent="-228600" defTabSz="862013" eaLnBrk="0" hangingPunct="0">
              <a:defRPr>
                <a:solidFill>
                  <a:schemeClr val="tx1"/>
                </a:solidFill>
                <a:latin typeface="Arial" charset="0"/>
              </a:defRPr>
            </a:lvl3pPr>
            <a:lvl4pPr marL="1600200" indent="-228600" defTabSz="862013" eaLnBrk="0" hangingPunct="0">
              <a:defRPr>
                <a:solidFill>
                  <a:schemeClr val="tx1"/>
                </a:solidFill>
                <a:latin typeface="Arial" charset="0"/>
              </a:defRPr>
            </a:lvl4pPr>
            <a:lvl5pPr marL="2057400" indent="-228600" defTabSz="862013" eaLnBrk="0" hangingPunct="0">
              <a:defRPr>
                <a:solidFill>
                  <a:schemeClr val="tx1"/>
                </a:solidFill>
                <a:latin typeface="Arial" charset="0"/>
              </a:defRPr>
            </a:lvl5pPr>
            <a:lvl6pPr marL="2514600" indent="-228600" defTabSz="862013" eaLnBrk="0" fontAlgn="base" hangingPunct="0">
              <a:spcBef>
                <a:spcPct val="0"/>
              </a:spcBef>
              <a:spcAft>
                <a:spcPct val="0"/>
              </a:spcAft>
              <a:defRPr>
                <a:solidFill>
                  <a:schemeClr val="tx1"/>
                </a:solidFill>
                <a:latin typeface="Arial" charset="0"/>
              </a:defRPr>
            </a:lvl6pPr>
            <a:lvl7pPr marL="2971800" indent="-228600" defTabSz="862013" eaLnBrk="0" fontAlgn="base" hangingPunct="0">
              <a:spcBef>
                <a:spcPct val="0"/>
              </a:spcBef>
              <a:spcAft>
                <a:spcPct val="0"/>
              </a:spcAft>
              <a:defRPr>
                <a:solidFill>
                  <a:schemeClr val="tx1"/>
                </a:solidFill>
                <a:latin typeface="Arial" charset="0"/>
              </a:defRPr>
            </a:lvl7pPr>
            <a:lvl8pPr marL="3429000" indent="-228600" defTabSz="862013" eaLnBrk="0" fontAlgn="base" hangingPunct="0">
              <a:spcBef>
                <a:spcPct val="0"/>
              </a:spcBef>
              <a:spcAft>
                <a:spcPct val="0"/>
              </a:spcAft>
              <a:defRPr>
                <a:solidFill>
                  <a:schemeClr val="tx1"/>
                </a:solidFill>
                <a:latin typeface="Arial" charset="0"/>
              </a:defRPr>
            </a:lvl8pPr>
            <a:lvl9pPr marL="3886200" indent="-228600" defTabSz="862013" eaLnBrk="0" fontAlgn="base" hangingPunct="0">
              <a:spcBef>
                <a:spcPct val="0"/>
              </a:spcBef>
              <a:spcAft>
                <a:spcPct val="0"/>
              </a:spcAft>
              <a:defRPr>
                <a:solidFill>
                  <a:schemeClr val="tx1"/>
                </a:solidFill>
                <a:latin typeface="Arial" charset="0"/>
              </a:defRPr>
            </a:lvl9pPr>
          </a:lstStyle>
          <a:p>
            <a:pPr eaLnBrk="1" hangingPunct="1"/>
            <a:fld id="{29E0F039-BC09-41FB-AA6F-91284B2AE352}" type="slidenum">
              <a:rPr lang="en-US">
                <a:solidFill>
                  <a:prstClr val="black"/>
                </a:solidFill>
              </a:rPr>
              <a:pPr eaLnBrk="1" hangingPunct="1"/>
              <a:t>31</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3037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306361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319237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2220709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E31078-58DA-43B0-B05F-76D81747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85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7FF8D-D9CD-4D09-B5AA-32604FE996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6200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7CF317-E861-42CA-9D1F-60655BAB3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366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A5FD15-ED7F-4B2F-9113-40138C003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810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1ED051-C8B4-4E3C-B05C-E25382164F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220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685C816-F123-4FEC-9359-B2924D8E3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577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771990-88CB-4692-BB53-942CD4FB96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0334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99C97E-D2AD-46A1-A032-9191412632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15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1682989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3A8183-A614-4768-9F63-4685B93D13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164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7D4FB5-ED01-42C2-874C-1ADB261565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089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6D62F4-A9BE-4BDD-98F4-AE7809674E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451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608CF5-4F7C-4CC4-A12C-3DAB61E6FF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764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E31078-58DA-43B0-B05F-76D81747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1022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06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46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84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45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88153-DADF-4605-AB85-2BF5809C4AA4}"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1808004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258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74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828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58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015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439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E31078-58DA-43B0-B05F-76D81747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5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88153-DADF-4605-AB85-2BF5809C4AA4}"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295387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88153-DADF-4605-AB85-2BF5809C4AA4}" type="datetimeFigureOut">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377022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88153-DADF-4605-AB85-2BF5809C4AA4}"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316203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88153-DADF-4605-AB85-2BF5809C4AA4}" type="datetimeFigureOut">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331417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88153-DADF-4605-AB85-2BF5809C4AA4}"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195886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88153-DADF-4605-AB85-2BF5809C4AA4}"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28C8F-A17D-413C-B862-9A36EC152F4B}" type="slidenum">
              <a:rPr lang="en-US" smtClean="0"/>
              <a:t>‹#›</a:t>
            </a:fld>
            <a:endParaRPr lang="en-US"/>
          </a:p>
        </p:txBody>
      </p:sp>
    </p:spTree>
    <p:extLst>
      <p:ext uri="{BB962C8B-B14F-4D97-AF65-F5344CB8AC3E}">
        <p14:creationId xmlns:p14="http://schemas.microsoft.com/office/powerpoint/2010/main" val="44466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88153-DADF-4605-AB85-2BF5809C4AA4}" type="datetimeFigureOut">
              <a:rPr lang="en-US" smtClean="0"/>
              <a:t>8/13/2018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28C8F-A17D-413C-B862-9A36EC152F4B}" type="slidenum">
              <a:rPr lang="en-US" smtClean="0"/>
              <a:t>‹#›</a:t>
            </a:fld>
            <a:endParaRPr lang="en-US"/>
          </a:p>
        </p:txBody>
      </p:sp>
    </p:spTree>
    <p:extLst>
      <p:ext uri="{BB962C8B-B14F-4D97-AF65-F5344CB8AC3E}">
        <p14:creationId xmlns:p14="http://schemas.microsoft.com/office/powerpoint/2010/main" val="127025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8EF9A0C-4BDA-4E85-B31C-81AB14AA5F2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583116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88153-DADF-4605-AB85-2BF5809C4AA4}"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28C8F-A17D-413C-B862-9A36EC152F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5698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b="1" dirty="0"/>
              <a:t>National Elections</a:t>
            </a:r>
            <a:r>
              <a:rPr lang="en-US" b="1" dirty="0"/>
              <a:t/>
            </a:r>
            <a:br>
              <a:rPr lang="en-US" b="1"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24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sz="3600" dirty="0" smtClean="0"/>
              <a:t>2.  Unpledged - Party insiders (members of congress, governors, party leaders, etc.) who get to cast a vote at the convention for whoever they want. </a:t>
            </a:r>
          </a:p>
          <a:p>
            <a:pPr marL="568325" indent="0">
              <a:buNone/>
            </a:pPr>
            <a:r>
              <a:rPr lang="en-US" sz="3600" dirty="0" smtClean="0"/>
              <a:t>a. Democrats call theirs, "Super-delegates" </a:t>
            </a:r>
          </a:p>
          <a:p>
            <a:endParaRPr lang="en-US" dirty="0"/>
          </a:p>
        </p:txBody>
      </p:sp>
    </p:spTree>
    <p:extLst>
      <p:ext uri="{BB962C8B-B14F-4D97-AF65-F5344CB8AC3E}">
        <p14:creationId xmlns:p14="http://schemas.microsoft.com/office/powerpoint/2010/main" val="298941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sz="3600" dirty="0"/>
              <a:t>3.  2016 delegate breakdown.</a:t>
            </a:r>
          </a:p>
          <a:p>
            <a:pPr marL="0" indent="0">
              <a:buNone/>
            </a:pPr>
            <a:r>
              <a:rPr lang="en-US" sz="3600" dirty="0" smtClean="0"/>
              <a:t>	a</a:t>
            </a:r>
            <a:r>
              <a:rPr lang="en-US" sz="3600" dirty="0"/>
              <a:t>.) GOP: 2,363 pledged, 103 unpledged </a:t>
            </a:r>
          </a:p>
          <a:p>
            <a:pPr marL="0" indent="0">
              <a:buNone/>
            </a:pPr>
            <a:r>
              <a:rPr lang="en-US" sz="3600" dirty="0" smtClean="0"/>
              <a:t>	b</a:t>
            </a:r>
            <a:r>
              <a:rPr lang="en-US" sz="3600" dirty="0"/>
              <a:t>.) Dems</a:t>
            </a:r>
            <a:r>
              <a:rPr lang="en-US" sz="3600"/>
              <a:t>: </a:t>
            </a:r>
            <a:r>
              <a:rPr lang="en-US" sz="3600" smtClean="0"/>
              <a:t>4,051  </a:t>
            </a:r>
            <a:r>
              <a:rPr lang="en-US" sz="3600" dirty="0"/>
              <a:t>pledged, 712  </a:t>
            </a:r>
            <a:r>
              <a:rPr lang="en-US" sz="3600" dirty="0" smtClean="0"/>
              <a:t>	unpledged “</a:t>
            </a:r>
            <a:r>
              <a:rPr lang="en-US" sz="3600" dirty="0"/>
              <a:t>Super-delegates.”</a:t>
            </a:r>
          </a:p>
          <a:p>
            <a:pPr marL="514350" indent="-514350">
              <a:buAutoNum type="arabicPeriod" startAt="4"/>
            </a:pPr>
            <a:r>
              <a:rPr lang="en-US" sz="3600" dirty="0" smtClean="0"/>
              <a:t>Whoever </a:t>
            </a:r>
            <a:r>
              <a:rPr lang="en-US" sz="3600" dirty="0"/>
              <a:t>gets a majority of </a:t>
            </a:r>
            <a:r>
              <a:rPr lang="en-US" sz="3600" dirty="0" smtClean="0"/>
              <a:t>overall delegates (50</a:t>
            </a:r>
            <a:r>
              <a:rPr lang="en-US" sz="3600" dirty="0"/>
              <a:t>%+1) wins their </a:t>
            </a:r>
            <a:r>
              <a:rPr lang="en-US" sz="3600" dirty="0" smtClean="0"/>
              <a:t>party’s nomination</a:t>
            </a:r>
            <a:r>
              <a:rPr lang="en-US" sz="3600" dirty="0"/>
              <a:t>. </a:t>
            </a:r>
            <a:endParaRPr lang="en-US" sz="3600" dirty="0" smtClean="0"/>
          </a:p>
          <a:p>
            <a:pPr marL="0" indent="0">
              <a:buNone/>
            </a:pPr>
            <a:endParaRPr lang="en-US" dirty="0"/>
          </a:p>
          <a:p>
            <a:endParaRPr lang="en-US" dirty="0"/>
          </a:p>
        </p:txBody>
      </p:sp>
    </p:spTree>
    <p:extLst>
      <p:ext uri="{BB962C8B-B14F-4D97-AF65-F5344CB8AC3E}">
        <p14:creationId xmlns:p14="http://schemas.microsoft.com/office/powerpoint/2010/main" val="34991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sz="4000" dirty="0" smtClean="0"/>
              <a:t>5.  The math to determine the number of delegates each state receives is COMPLICATED, but it is largely based on state population.</a:t>
            </a:r>
          </a:p>
          <a:p>
            <a:endParaRPr lang="en-US" dirty="0"/>
          </a:p>
        </p:txBody>
      </p:sp>
    </p:spTree>
    <p:extLst>
      <p:ext uri="{BB962C8B-B14F-4D97-AF65-F5344CB8AC3E}">
        <p14:creationId xmlns:p14="http://schemas.microsoft.com/office/powerpoint/2010/main" val="3996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sz="3600" dirty="0"/>
              <a:t>C.  Delegate allocation </a:t>
            </a:r>
          </a:p>
          <a:p>
            <a:pPr marL="0" indent="0">
              <a:buNone/>
            </a:pPr>
            <a:r>
              <a:rPr lang="en-US" sz="3600" dirty="0"/>
              <a:t>1.  Democratic Primaries: </a:t>
            </a:r>
            <a:r>
              <a:rPr lang="en-US" sz="3600" b="1" dirty="0"/>
              <a:t>All</a:t>
            </a:r>
            <a:r>
              <a:rPr lang="en-US" sz="3600" dirty="0"/>
              <a:t> Democratic primaries/caucuses allocate delegates </a:t>
            </a:r>
            <a:r>
              <a:rPr lang="en-US" sz="3600" b="1" dirty="0"/>
              <a:t>proportionally (proportional allocation) </a:t>
            </a:r>
            <a:r>
              <a:rPr lang="en-US" sz="3600" dirty="0"/>
              <a:t>- if you win 50% of the vote, you get ~ 50% of the pledged delegates. </a:t>
            </a:r>
          </a:p>
          <a:p>
            <a:pPr marL="0" indent="0">
              <a:buNone/>
            </a:pPr>
            <a:endParaRPr lang="en-US" dirty="0"/>
          </a:p>
        </p:txBody>
      </p:sp>
    </p:spTree>
    <p:extLst>
      <p:ext uri="{BB962C8B-B14F-4D97-AF65-F5344CB8AC3E}">
        <p14:creationId xmlns:p14="http://schemas.microsoft.com/office/powerpoint/2010/main" val="36104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sz="3600" dirty="0"/>
              <a:t>2.  Republican Primaries:  </a:t>
            </a:r>
          </a:p>
          <a:p>
            <a:pPr marL="690563" indent="0">
              <a:buNone/>
            </a:pPr>
            <a:r>
              <a:rPr lang="en-US" dirty="0" smtClean="0"/>
              <a:t>a</a:t>
            </a:r>
            <a:r>
              <a:rPr lang="en-US" dirty="0"/>
              <a:t>. </a:t>
            </a:r>
            <a:r>
              <a:rPr lang="en-US" b="1" dirty="0"/>
              <a:t>Most</a:t>
            </a:r>
            <a:r>
              <a:rPr lang="en-US" dirty="0"/>
              <a:t> Republican primaries/caucuses </a:t>
            </a:r>
            <a:r>
              <a:rPr lang="en-US" dirty="0" smtClean="0"/>
              <a:t>are also </a:t>
            </a:r>
            <a:r>
              <a:rPr lang="en-US" b="1" dirty="0"/>
              <a:t>proportional allocation</a:t>
            </a:r>
            <a:r>
              <a:rPr lang="en-US" dirty="0"/>
              <a:t>. </a:t>
            </a:r>
          </a:p>
          <a:p>
            <a:pPr marL="690563" indent="0">
              <a:buNone/>
            </a:pPr>
            <a:r>
              <a:rPr lang="en-US" dirty="0" smtClean="0"/>
              <a:t>b</a:t>
            </a:r>
            <a:r>
              <a:rPr lang="en-US" dirty="0"/>
              <a:t>. Some Republican primaries/caucuses </a:t>
            </a:r>
            <a:r>
              <a:rPr lang="en-US" dirty="0" smtClean="0"/>
              <a:t>use </a:t>
            </a:r>
            <a:r>
              <a:rPr lang="en-US" dirty="0"/>
              <a:t>a </a:t>
            </a:r>
            <a:r>
              <a:rPr lang="en-US" b="1" dirty="0" smtClean="0"/>
              <a:t>winner-take-all </a:t>
            </a:r>
            <a:r>
              <a:rPr lang="en-US" b="1" dirty="0"/>
              <a:t>allocation system </a:t>
            </a:r>
            <a:r>
              <a:rPr lang="en-US" dirty="0"/>
              <a:t>- </a:t>
            </a:r>
            <a:r>
              <a:rPr lang="en-US" dirty="0" smtClean="0"/>
              <a:t>Whoever wins </a:t>
            </a:r>
            <a:r>
              <a:rPr lang="en-US" dirty="0"/>
              <a:t>the most votes gets 100% </a:t>
            </a:r>
            <a:r>
              <a:rPr lang="en-US" dirty="0" smtClean="0"/>
              <a:t>of </a:t>
            </a:r>
            <a:r>
              <a:rPr lang="en-US" dirty="0"/>
              <a:t>that states </a:t>
            </a:r>
            <a:r>
              <a:rPr lang="en-US" dirty="0" smtClean="0"/>
              <a:t>pledged </a:t>
            </a:r>
            <a:r>
              <a:rPr lang="en-US" dirty="0"/>
              <a:t>delegates</a:t>
            </a:r>
            <a:r>
              <a:rPr lang="en-US" dirty="0" smtClean="0"/>
              <a:t>.</a:t>
            </a:r>
          </a:p>
          <a:p>
            <a:pPr marL="690563" indent="0">
              <a:buNone/>
            </a:pPr>
            <a:r>
              <a:rPr lang="en-US" dirty="0" smtClean="0"/>
              <a:t>c</a:t>
            </a:r>
            <a:r>
              <a:rPr lang="en-US" dirty="0"/>
              <a:t>. A few states use slightly modified </a:t>
            </a:r>
            <a:r>
              <a:rPr lang="en-US" dirty="0" smtClean="0"/>
              <a:t>versions </a:t>
            </a:r>
            <a:r>
              <a:rPr lang="en-US" dirty="0"/>
              <a:t>or combinations of these two </a:t>
            </a:r>
            <a:r>
              <a:rPr lang="en-US" dirty="0" smtClean="0"/>
              <a:t>methods</a:t>
            </a:r>
            <a:r>
              <a:rPr lang="en-US" dirty="0"/>
              <a:t>.  </a:t>
            </a:r>
            <a:endParaRPr lang="en-US" sz="3000" dirty="0"/>
          </a:p>
          <a:p>
            <a:pPr marL="0" indent="0">
              <a:buNone/>
            </a:pPr>
            <a:endParaRPr lang="en-US" dirty="0"/>
          </a:p>
        </p:txBody>
      </p:sp>
    </p:spTree>
    <p:extLst>
      <p:ext uri="{BB962C8B-B14F-4D97-AF65-F5344CB8AC3E}">
        <p14:creationId xmlns:p14="http://schemas.microsoft.com/office/powerpoint/2010/main" val="16277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sz="3400" dirty="0"/>
              <a:t>3.  Results of the different Allocation Systems</a:t>
            </a:r>
          </a:p>
          <a:p>
            <a:pPr marL="0" indent="0">
              <a:buNone/>
            </a:pPr>
            <a:r>
              <a:rPr lang="en-US" sz="3400" dirty="0" smtClean="0"/>
              <a:t>	a</a:t>
            </a:r>
            <a:r>
              <a:rPr lang="en-US" sz="3400" dirty="0"/>
              <a:t>.  If there are many winner-take-all states, </a:t>
            </a:r>
            <a:r>
              <a:rPr lang="en-US" sz="3400" dirty="0" smtClean="0"/>
              <a:t>	a winner </a:t>
            </a:r>
            <a:r>
              <a:rPr lang="en-US" sz="3400" dirty="0"/>
              <a:t>is determined more quickly</a:t>
            </a:r>
            <a:r>
              <a:rPr lang="en-US" sz="3400" dirty="0" smtClean="0"/>
              <a:t>.</a:t>
            </a:r>
          </a:p>
          <a:p>
            <a:pPr marL="0" indent="0">
              <a:buNone/>
            </a:pPr>
            <a:r>
              <a:rPr lang="en-US" sz="3400" dirty="0"/>
              <a:t>	</a:t>
            </a:r>
            <a:r>
              <a:rPr lang="en-US" sz="3400" dirty="0" smtClean="0"/>
              <a:t>b.  If there are many proportional allocation 	states, it takes longer to determine a 		winner. </a:t>
            </a:r>
          </a:p>
          <a:p>
            <a:pPr marL="0" indent="0">
              <a:buNone/>
            </a:pPr>
            <a:endParaRPr lang="en-US" sz="3400" dirty="0"/>
          </a:p>
        </p:txBody>
      </p:sp>
    </p:spTree>
    <p:extLst>
      <p:ext uri="{BB962C8B-B14F-4D97-AF65-F5344CB8AC3E}">
        <p14:creationId xmlns:p14="http://schemas.microsoft.com/office/powerpoint/2010/main" val="24445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514350" indent="-514350">
              <a:buAutoNum type="arabicPeriod" startAt="3"/>
            </a:pPr>
            <a:r>
              <a:rPr lang="en-US" sz="3400" dirty="0" smtClean="0"/>
              <a:t>Results </a:t>
            </a:r>
            <a:r>
              <a:rPr lang="en-US" sz="3400" dirty="0"/>
              <a:t>of the different Allocation </a:t>
            </a:r>
            <a:r>
              <a:rPr lang="en-US" sz="3400" dirty="0" smtClean="0"/>
              <a:t>Systems</a:t>
            </a:r>
          </a:p>
          <a:p>
            <a:pPr marL="0" indent="0">
              <a:buNone/>
            </a:pPr>
            <a:r>
              <a:rPr lang="en-US" sz="3400" dirty="0"/>
              <a:t>	</a:t>
            </a:r>
            <a:r>
              <a:rPr lang="en-US" sz="3400" dirty="0" smtClean="0"/>
              <a:t>	</a:t>
            </a:r>
            <a:r>
              <a:rPr lang="en-US" sz="3600" dirty="0" smtClean="0"/>
              <a:t>1</a:t>
            </a:r>
            <a:r>
              <a:rPr lang="en-US" sz="3600" dirty="0"/>
              <a:t>.)  In 2008, the Republican Party </a:t>
            </a:r>
            <a:r>
              <a:rPr lang="en-US" sz="3600" dirty="0" smtClean="0"/>
              <a:t>			allowed </a:t>
            </a:r>
            <a:r>
              <a:rPr lang="en-US" sz="3600" dirty="0"/>
              <a:t>many winner-take-all </a:t>
            </a:r>
            <a:r>
              <a:rPr lang="en-US" sz="3600" dirty="0" smtClean="0"/>
              <a:t>			states.</a:t>
            </a:r>
          </a:p>
          <a:p>
            <a:pPr marL="0" indent="0">
              <a:buNone/>
            </a:pPr>
            <a:r>
              <a:rPr lang="en-US" sz="3600" dirty="0"/>
              <a:t>	</a:t>
            </a:r>
            <a:r>
              <a:rPr lang="en-US" sz="3600" dirty="0" smtClean="0"/>
              <a:t>	2</a:t>
            </a:r>
            <a:r>
              <a:rPr lang="en-US" sz="3600" dirty="0"/>
              <a:t>.)  Republican John McCain won </a:t>
            </a:r>
            <a:r>
              <a:rPr lang="en-US" sz="3600" dirty="0" smtClean="0"/>
              <a:t>			the </a:t>
            </a:r>
            <a:r>
              <a:rPr lang="en-US" sz="3600" dirty="0"/>
              <a:t>party's nomination very quickly.</a:t>
            </a:r>
          </a:p>
        </p:txBody>
      </p:sp>
    </p:spTree>
    <p:extLst>
      <p:ext uri="{BB962C8B-B14F-4D97-AF65-F5344CB8AC3E}">
        <p14:creationId xmlns:p14="http://schemas.microsoft.com/office/powerpoint/2010/main" val="15452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sz="3400" dirty="0"/>
              <a:t>3.  Results of the different Allocation Systems</a:t>
            </a:r>
          </a:p>
          <a:p>
            <a:pPr marL="0" indent="0">
              <a:buNone/>
            </a:pPr>
            <a:r>
              <a:rPr lang="en-US" sz="3600" dirty="0" smtClean="0"/>
              <a:t>			a.) Once McCain won a few 				early "winner-take-all" states, 			he had so many delegates so 				quickly, the others dropped 				out.</a:t>
            </a:r>
          </a:p>
        </p:txBody>
      </p:sp>
    </p:spTree>
    <p:extLst>
      <p:ext uri="{BB962C8B-B14F-4D97-AF65-F5344CB8AC3E}">
        <p14:creationId xmlns:p14="http://schemas.microsoft.com/office/powerpoint/2010/main" val="21234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514350" indent="-514350">
              <a:buAutoNum type="arabicPeriod" startAt="3"/>
            </a:pPr>
            <a:r>
              <a:rPr lang="en-US" sz="3400" dirty="0" smtClean="0"/>
              <a:t>Results </a:t>
            </a:r>
            <a:r>
              <a:rPr lang="en-US" sz="3400" dirty="0"/>
              <a:t>of the different Allocation </a:t>
            </a:r>
            <a:r>
              <a:rPr lang="en-US" sz="3400" dirty="0" smtClean="0"/>
              <a:t>Systems</a:t>
            </a:r>
          </a:p>
          <a:p>
            <a:pPr marL="0" indent="0">
              <a:buNone/>
            </a:pPr>
            <a:r>
              <a:rPr lang="en-US" sz="3400" dirty="0"/>
              <a:t>	</a:t>
            </a:r>
            <a:r>
              <a:rPr lang="en-US" sz="3400" dirty="0" smtClean="0"/>
              <a:t>	</a:t>
            </a:r>
            <a:r>
              <a:rPr lang="en-US" sz="3600" dirty="0" smtClean="0"/>
              <a:t>3</a:t>
            </a:r>
            <a:r>
              <a:rPr lang="en-US" sz="3600" dirty="0"/>
              <a:t>.)  Democrats Barak Obama and </a:t>
            </a:r>
            <a:r>
              <a:rPr lang="en-US" sz="3600" dirty="0" smtClean="0"/>
              <a:t>			Hillary </a:t>
            </a:r>
            <a:r>
              <a:rPr lang="en-US" sz="3600" dirty="0"/>
              <a:t>Clinton were still competing </a:t>
            </a:r>
            <a:r>
              <a:rPr lang="en-US" sz="3600" dirty="0" smtClean="0"/>
              <a:t>		until </a:t>
            </a:r>
            <a:r>
              <a:rPr lang="en-US" sz="3600" dirty="0"/>
              <a:t>almost the last primary</a:t>
            </a:r>
            <a:r>
              <a:rPr lang="en-US" sz="3600" dirty="0" smtClean="0"/>
              <a:t>.</a:t>
            </a:r>
          </a:p>
          <a:p>
            <a:pPr marL="0" indent="0">
              <a:buNone/>
            </a:pPr>
            <a:r>
              <a:rPr lang="en-US" sz="3600" dirty="0"/>
              <a:t>	</a:t>
            </a:r>
            <a:r>
              <a:rPr lang="en-US" sz="3600" dirty="0" smtClean="0"/>
              <a:t>	(</a:t>
            </a:r>
            <a:r>
              <a:rPr lang="en-US" sz="3600" dirty="0"/>
              <a:t>the longest primary contest in US </a:t>
            </a:r>
            <a:r>
              <a:rPr lang="en-US" sz="3600" dirty="0" smtClean="0"/>
              <a:t>			history</a:t>
            </a:r>
            <a:r>
              <a:rPr lang="en-US" sz="3600" dirty="0"/>
              <a:t>).  </a:t>
            </a:r>
          </a:p>
          <a:p>
            <a:pPr marL="0" indent="0">
              <a:buNone/>
            </a:pPr>
            <a:r>
              <a:rPr lang="en-US" sz="3600" dirty="0" smtClean="0"/>
              <a:t>			a</a:t>
            </a:r>
            <a:r>
              <a:rPr lang="en-US" sz="3600" dirty="0"/>
              <a:t>.) both kept winning about </a:t>
            </a:r>
            <a:r>
              <a:rPr lang="en-US" sz="3600" dirty="0" smtClean="0"/>
              <a:t>				50</a:t>
            </a:r>
            <a:r>
              <a:rPr lang="en-US" sz="3600" dirty="0"/>
              <a:t>% of </a:t>
            </a:r>
            <a:r>
              <a:rPr lang="en-US" sz="3600" dirty="0" smtClean="0"/>
              <a:t>the </a:t>
            </a:r>
            <a:r>
              <a:rPr lang="en-US" sz="3600" dirty="0"/>
              <a:t>delegates.  </a:t>
            </a:r>
          </a:p>
        </p:txBody>
      </p:sp>
    </p:spTree>
    <p:extLst>
      <p:ext uri="{BB962C8B-B14F-4D97-AF65-F5344CB8AC3E}">
        <p14:creationId xmlns:p14="http://schemas.microsoft.com/office/powerpoint/2010/main" val="173968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dirty="0"/>
              <a:t>D.  Who votes? </a:t>
            </a:r>
          </a:p>
          <a:p>
            <a:pPr marL="0" indent="0">
              <a:buNone/>
            </a:pPr>
            <a:r>
              <a:rPr lang="en-US" dirty="0"/>
              <a:t>1. Unlike later in the general election, only activists at the extreme right or left tend to vote in presidential and congressional primaries/caucuses.</a:t>
            </a:r>
          </a:p>
          <a:p>
            <a:endParaRPr lang="en-US" dirty="0"/>
          </a:p>
        </p:txBody>
      </p:sp>
    </p:spTree>
    <p:extLst>
      <p:ext uri="{BB962C8B-B14F-4D97-AF65-F5344CB8AC3E}">
        <p14:creationId xmlns:p14="http://schemas.microsoft.com/office/powerpoint/2010/main" val="74170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457200"/>
            <a:ext cx="9220200" cy="563562"/>
          </a:xfrm>
        </p:spPr>
        <p:txBody>
          <a:bodyPr>
            <a:normAutofit fontScale="90000"/>
          </a:bodyPr>
          <a:lstStyle/>
          <a:p>
            <a:r>
              <a:rPr lang="en-US" dirty="0"/>
              <a:t>I.  Modern American </a:t>
            </a:r>
            <a:r>
              <a:rPr lang="en-US" dirty="0">
                <a:solidFill>
                  <a:schemeClr val="bg1"/>
                </a:solidFill>
              </a:rPr>
              <a:t>Political Campaigns</a:t>
            </a:r>
          </a:p>
        </p:txBody>
      </p:sp>
      <p:sp>
        <p:nvSpPr>
          <p:cNvPr id="3" name="Content Placeholder 2"/>
          <p:cNvSpPr>
            <a:spLocks noGrp="1"/>
          </p:cNvSpPr>
          <p:nvPr>
            <p:ph idx="1"/>
          </p:nvPr>
        </p:nvSpPr>
        <p:spPr>
          <a:xfrm>
            <a:off x="228600" y="1066800"/>
            <a:ext cx="8534400" cy="5486400"/>
          </a:xfrm>
        </p:spPr>
        <p:txBody>
          <a:bodyPr>
            <a:normAutofit/>
          </a:bodyPr>
          <a:lstStyle/>
          <a:p>
            <a:pPr marL="0" indent="0">
              <a:buNone/>
            </a:pPr>
            <a:r>
              <a:rPr lang="en-US" sz="2800" dirty="0"/>
              <a:t>A.  American political campaigns (especially presidential campaigns) are long.</a:t>
            </a:r>
          </a:p>
          <a:p>
            <a:pPr marL="0" indent="0">
              <a:buNone/>
            </a:pPr>
            <a:r>
              <a:rPr lang="en-US" sz="2800" dirty="0" smtClean="0"/>
              <a:t>	1</a:t>
            </a:r>
            <a:r>
              <a:rPr lang="en-US" sz="2800" dirty="0"/>
              <a:t>.  From the first presidential caucus election until </a:t>
            </a:r>
            <a:r>
              <a:rPr lang="en-US" sz="2800" dirty="0" smtClean="0"/>
              <a:t>	the </a:t>
            </a:r>
            <a:r>
              <a:rPr lang="en-US" sz="2800" dirty="0"/>
              <a:t>general election is approximately 10 months.</a:t>
            </a:r>
          </a:p>
          <a:p>
            <a:pPr marL="0" indent="0">
              <a:buNone/>
            </a:pPr>
            <a:r>
              <a:rPr lang="en-US" sz="2800" dirty="0" smtClean="0"/>
              <a:t>	2</a:t>
            </a:r>
            <a:r>
              <a:rPr lang="en-US" sz="2800" dirty="0"/>
              <a:t>.  But presidential candidates often begin raising </a:t>
            </a:r>
            <a:r>
              <a:rPr lang="en-US" sz="2800" dirty="0" smtClean="0"/>
              <a:t>	money </a:t>
            </a:r>
            <a:r>
              <a:rPr lang="en-US" sz="2800" dirty="0"/>
              <a:t>and building name recognition for two </a:t>
            </a:r>
            <a:r>
              <a:rPr lang="en-US" sz="2800" dirty="0" smtClean="0"/>
              <a:t>	years prior </a:t>
            </a:r>
            <a:r>
              <a:rPr lang="en-US" sz="2800" dirty="0"/>
              <a:t>to the general election.</a:t>
            </a:r>
          </a:p>
          <a:p>
            <a:pPr marL="0" indent="0">
              <a:buNone/>
            </a:pPr>
            <a:r>
              <a:rPr lang="en-US" sz="2800" dirty="0" smtClean="0"/>
              <a:t>	3</a:t>
            </a:r>
            <a:r>
              <a:rPr lang="en-US" sz="2800" dirty="0"/>
              <a:t>.  Because American elections are so long, they </a:t>
            </a:r>
            <a:r>
              <a:rPr lang="en-US" sz="2800" dirty="0" smtClean="0"/>
              <a:t>	are </a:t>
            </a:r>
            <a:r>
              <a:rPr lang="en-US" sz="2800" dirty="0"/>
              <a:t>expensive </a:t>
            </a:r>
            <a:r>
              <a:rPr lang="en-US" sz="2800" dirty="0" smtClean="0"/>
              <a:t>and </a:t>
            </a:r>
            <a:r>
              <a:rPr lang="en-US" sz="2800" dirty="0"/>
              <a:t>becoming more </a:t>
            </a:r>
            <a:r>
              <a:rPr lang="en-US" sz="2800" dirty="0" smtClean="0"/>
              <a:t>expensive.</a:t>
            </a:r>
          </a:p>
          <a:p>
            <a:pPr marL="0" indent="0">
              <a:buNone/>
            </a:pPr>
            <a:r>
              <a:rPr lang="en-US" sz="2800" dirty="0" smtClean="0"/>
              <a:t>	(Trump </a:t>
            </a:r>
            <a:r>
              <a:rPr lang="en-US" sz="2800" dirty="0"/>
              <a:t>and Clinton spent well over 1 billion dollars </a:t>
            </a:r>
            <a:r>
              <a:rPr lang="en-US" sz="2800" dirty="0" smtClean="0"/>
              <a:t>	combined </a:t>
            </a:r>
            <a:r>
              <a:rPr lang="en-US" sz="2800" dirty="0"/>
              <a:t>on their </a:t>
            </a:r>
            <a:r>
              <a:rPr lang="en-US" sz="2800" dirty="0" smtClean="0"/>
              <a:t>campaigns in 2016).</a:t>
            </a:r>
            <a:endParaRPr lang="en-US" sz="2800" dirty="0"/>
          </a:p>
          <a:p>
            <a:pPr marL="0" indent="0">
              <a:buNone/>
            </a:pPr>
            <a:endParaRPr lang="en-US" dirty="0"/>
          </a:p>
        </p:txBody>
      </p:sp>
    </p:spTree>
    <p:extLst>
      <p:ext uri="{BB962C8B-B14F-4D97-AF65-F5344CB8AC3E}">
        <p14:creationId xmlns:p14="http://schemas.microsoft.com/office/powerpoint/2010/main" val="254407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dirty="0"/>
              <a:t>D.  Who votes? </a:t>
            </a:r>
          </a:p>
          <a:p>
            <a:pPr marL="0" indent="0">
              <a:buNone/>
            </a:pPr>
            <a:r>
              <a:rPr lang="en-US" dirty="0"/>
              <a:t>2. This explains why our political leaders are so much further to the left or the right then most of the Americans that they represent who are </a:t>
            </a:r>
            <a:r>
              <a:rPr lang="en-US" dirty="0" smtClean="0"/>
              <a:t>closer </a:t>
            </a:r>
            <a:r>
              <a:rPr lang="en-US" dirty="0"/>
              <a:t>to the center.  </a:t>
            </a:r>
            <a:endParaRPr lang="en-US" dirty="0" smtClean="0"/>
          </a:p>
          <a:p>
            <a:pPr marL="0" indent="0">
              <a:buNone/>
            </a:pPr>
            <a:r>
              <a:rPr lang="en-US" dirty="0" smtClean="0"/>
              <a:t>The </a:t>
            </a:r>
            <a:r>
              <a:rPr lang="en-US" dirty="0"/>
              <a:t>activists who pick the nominees in the primaries/caucuses ensure that the only choice that voters will have in the general election is between someone at the far left or someone at the far right.  </a:t>
            </a:r>
          </a:p>
          <a:p>
            <a:endParaRPr lang="en-US" dirty="0"/>
          </a:p>
        </p:txBody>
      </p:sp>
    </p:spTree>
    <p:extLst>
      <p:ext uri="{BB962C8B-B14F-4D97-AF65-F5344CB8AC3E}">
        <p14:creationId xmlns:p14="http://schemas.microsoft.com/office/powerpoint/2010/main" val="83693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D.  Who votes? </a:t>
            </a:r>
          </a:p>
          <a:p>
            <a:pPr marL="0" indent="0">
              <a:buNone/>
            </a:pPr>
            <a:r>
              <a:rPr lang="en-US" dirty="0"/>
              <a:t>3. To win in the primaries/caucuses, candidates must act more liberal or conservative </a:t>
            </a:r>
            <a:r>
              <a:rPr lang="en-US" dirty="0" smtClean="0"/>
              <a:t>themselves.</a:t>
            </a:r>
          </a:p>
          <a:p>
            <a:pPr marL="568325" indent="0">
              <a:buNone/>
            </a:pPr>
            <a:r>
              <a:rPr lang="en-US" dirty="0" smtClean="0"/>
              <a:t>a</a:t>
            </a:r>
            <a:r>
              <a:rPr lang="en-US" dirty="0"/>
              <a:t>.  During the primaries, Trump called for a </a:t>
            </a:r>
            <a:r>
              <a:rPr lang="en-US" dirty="0" smtClean="0"/>
              <a:t>deportation </a:t>
            </a:r>
            <a:r>
              <a:rPr lang="en-US" dirty="0"/>
              <a:t>force to remove all immigrants </a:t>
            </a:r>
            <a:r>
              <a:rPr lang="en-US" dirty="0" smtClean="0"/>
              <a:t>without </a:t>
            </a:r>
            <a:r>
              <a:rPr lang="en-US" dirty="0"/>
              <a:t>legal status from the </a:t>
            </a:r>
            <a:r>
              <a:rPr lang="en-US" dirty="0" smtClean="0"/>
              <a:t>country.</a:t>
            </a:r>
          </a:p>
          <a:p>
            <a:pPr marL="568325" indent="0">
              <a:buNone/>
            </a:pPr>
            <a:r>
              <a:rPr lang="en-US" dirty="0" smtClean="0"/>
              <a:t>b</a:t>
            </a:r>
            <a:r>
              <a:rPr lang="en-US" dirty="0"/>
              <a:t>.  After winning the primaries, Trump called </a:t>
            </a:r>
            <a:r>
              <a:rPr lang="en-US" dirty="0" smtClean="0"/>
              <a:t>for </a:t>
            </a:r>
            <a:r>
              <a:rPr lang="en-US" dirty="0"/>
              <a:t>the deportation of dangerous immigrants </a:t>
            </a:r>
            <a:r>
              <a:rPr lang="en-US" dirty="0" smtClean="0"/>
              <a:t>right </a:t>
            </a:r>
            <a:r>
              <a:rPr lang="en-US" dirty="0"/>
              <a:t>away, and "we'll see" about the others.  </a:t>
            </a:r>
          </a:p>
          <a:p>
            <a:endParaRPr lang="en-US" dirty="0"/>
          </a:p>
        </p:txBody>
      </p:sp>
    </p:spTree>
    <p:extLst>
      <p:ext uri="{BB962C8B-B14F-4D97-AF65-F5344CB8AC3E}">
        <p14:creationId xmlns:p14="http://schemas.microsoft.com/office/powerpoint/2010/main" val="28282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lstStyle/>
          <a:p>
            <a:pPr marL="0" indent="0">
              <a:buNone/>
            </a:pPr>
            <a:r>
              <a:rPr lang="en-US" dirty="0"/>
              <a:t>D.  Who votes? </a:t>
            </a:r>
          </a:p>
          <a:p>
            <a:pPr marL="568325" indent="0">
              <a:buNone/>
            </a:pPr>
            <a:r>
              <a:rPr lang="en-US" dirty="0"/>
              <a:t>c.  Interestingly, in order to win over and keep Bernie Sanders supporters, Clinton had to remain further to the left on things like trade policy instead of moving toward the center as one normally would after winning the primaries.   </a:t>
            </a:r>
          </a:p>
          <a:p>
            <a:endParaRPr lang="en-US" dirty="0"/>
          </a:p>
        </p:txBody>
      </p:sp>
    </p:spTree>
    <p:extLst>
      <p:ext uri="{BB962C8B-B14F-4D97-AF65-F5344CB8AC3E}">
        <p14:creationId xmlns:p14="http://schemas.microsoft.com/office/powerpoint/2010/main" val="29062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E.  The Primary Calendar</a:t>
            </a:r>
          </a:p>
          <a:p>
            <a:pPr marL="0" indent="0">
              <a:buNone/>
            </a:pPr>
            <a:r>
              <a:rPr lang="en-US" dirty="0"/>
              <a:t>1.  The Primaries typically begin in early January and end in early June.  </a:t>
            </a:r>
          </a:p>
          <a:p>
            <a:pPr marL="0" indent="0">
              <a:buNone/>
            </a:pPr>
            <a:endParaRPr lang="en-US" dirty="0"/>
          </a:p>
        </p:txBody>
      </p:sp>
    </p:spTree>
    <p:extLst>
      <p:ext uri="{BB962C8B-B14F-4D97-AF65-F5344CB8AC3E}">
        <p14:creationId xmlns:p14="http://schemas.microsoft.com/office/powerpoint/2010/main" val="26294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E.  The Primary Calendar</a:t>
            </a:r>
          </a:p>
          <a:p>
            <a:pPr marL="514350" indent="-514350">
              <a:buAutoNum type="arabicPeriod" startAt="2"/>
            </a:pPr>
            <a:r>
              <a:rPr lang="en-US" dirty="0" smtClean="0"/>
              <a:t>Super Tuesday – A Tuesday in February or March with more primary elections than any other day.  </a:t>
            </a:r>
          </a:p>
          <a:p>
            <a:pPr marL="0" indent="0">
              <a:buNone/>
            </a:pPr>
            <a:r>
              <a:rPr lang="en-US" dirty="0" smtClean="0"/>
              <a:t>	a. It is the closest thing we have to a national 	primary day</a:t>
            </a:r>
          </a:p>
          <a:p>
            <a:pPr marL="0" indent="0">
              <a:buNone/>
            </a:pPr>
            <a:r>
              <a:rPr lang="en-US" dirty="0" smtClean="0"/>
              <a:t>	b. In 2016, it was March 1st with 11 states 	holding elections.</a:t>
            </a:r>
          </a:p>
          <a:p>
            <a:endParaRPr lang="en-US" dirty="0"/>
          </a:p>
        </p:txBody>
      </p:sp>
    </p:spTree>
    <p:extLst>
      <p:ext uri="{BB962C8B-B14F-4D97-AF65-F5344CB8AC3E}">
        <p14:creationId xmlns:p14="http://schemas.microsoft.com/office/powerpoint/2010/main" val="383835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E.  The Primary Calendar</a:t>
            </a:r>
          </a:p>
          <a:p>
            <a:pPr marL="0" indent="0">
              <a:buNone/>
            </a:pPr>
            <a:r>
              <a:rPr lang="en-US" dirty="0"/>
              <a:t>3.  Front-loading - Moving your states’ primary/caucus to an early date so that you have more influence on the </a:t>
            </a:r>
            <a:r>
              <a:rPr lang="en-US" dirty="0" smtClean="0"/>
              <a:t>outcome.</a:t>
            </a:r>
          </a:p>
          <a:p>
            <a:pPr marL="0" indent="0">
              <a:buNone/>
            </a:pPr>
            <a:r>
              <a:rPr lang="en-US" dirty="0" smtClean="0"/>
              <a:t>4.  By </a:t>
            </a:r>
            <a:r>
              <a:rPr lang="en-US" dirty="0"/>
              <a:t>tradition, Iowa always gets the first caucus and New Hampshire always gets the first </a:t>
            </a:r>
            <a:r>
              <a:rPr lang="en-US" dirty="0" smtClean="0"/>
              <a:t>Primary</a:t>
            </a:r>
          </a:p>
          <a:p>
            <a:pPr marL="568325" indent="0">
              <a:buNone/>
            </a:pPr>
            <a:r>
              <a:rPr lang="en-US" dirty="0" smtClean="0"/>
              <a:t>a. If a candidate wins both of those, he or she 	is looking good to become the nominee.  </a:t>
            </a:r>
          </a:p>
          <a:p>
            <a:endParaRPr lang="en-US" dirty="0"/>
          </a:p>
        </p:txBody>
      </p:sp>
    </p:spTree>
    <p:extLst>
      <p:ext uri="{BB962C8B-B14F-4D97-AF65-F5344CB8AC3E}">
        <p14:creationId xmlns:p14="http://schemas.microsoft.com/office/powerpoint/2010/main" val="390120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096000" cy="563562"/>
          </a:xfrm>
        </p:spPr>
        <p:txBody>
          <a:bodyPr>
            <a:normAutofit fontScale="90000"/>
          </a:bodyPr>
          <a:lstStyle/>
          <a:p>
            <a:r>
              <a:rPr lang="en-US" b="1" dirty="0" smtClean="0"/>
              <a:t>III.  </a:t>
            </a:r>
            <a:r>
              <a:rPr lang="en-US" b="1" dirty="0"/>
              <a:t>The Electoral College</a:t>
            </a:r>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A.  The group of individuals, called electors, who cast the actual votes for the president, called electoral votes, after the general election.</a:t>
            </a:r>
          </a:p>
          <a:p>
            <a:pPr marL="0" indent="0">
              <a:buNone/>
            </a:pPr>
            <a:r>
              <a:rPr lang="en-US" dirty="0"/>
              <a:t>B.  Each state has the same number of electors as it does total members of Congress (reps + senators). </a:t>
            </a:r>
          </a:p>
          <a:p>
            <a:pPr marL="0" indent="0">
              <a:buNone/>
            </a:pPr>
            <a:r>
              <a:rPr lang="en-US" dirty="0"/>
              <a:t>C.  We (voters) choose which electors from our state (ex: Clinton electors or Trump electors) get to vote for the President. </a:t>
            </a:r>
          </a:p>
          <a:p>
            <a:endParaRPr lang="en-US" dirty="0"/>
          </a:p>
        </p:txBody>
      </p:sp>
    </p:spTree>
    <p:extLst>
      <p:ext uri="{BB962C8B-B14F-4D97-AF65-F5344CB8AC3E}">
        <p14:creationId xmlns:p14="http://schemas.microsoft.com/office/powerpoint/2010/main" val="18933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096000" cy="563562"/>
          </a:xfrm>
        </p:spPr>
        <p:txBody>
          <a:bodyPr>
            <a:normAutofit fontScale="90000"/>
          </a:bodyPr>
          <a:lstStyle/>
          <a:p>
            <a:r>
              <a:rPr lang="en-US" b="1" dirty="0" smtClean="0"/>
              <a:t>III.  </a:t>
            </a:r>
            <a:r>
              <a:rPr lang="en-US" b="1" dirty="0"/>
              <a:t>The Electoral College</a:t>
            </a:r>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D.  Originally, electors could vote any way they wished, regardless of who they claimed they would vote for.</a:t>
            </a:r>
          </a:p>
          <a:p>
            <a:pPr marL="0" indent="0">
              <a:buNone/>
            </a:pPr>
            <a:r>
              <a:rPr lang="en-US" dirty="0"/>
              <a:t>E.  Today, many states require them to vote as they claimed they would (Trump electors must vote for Trump, etc.)</a:t>
            </a:r>
          </a:p>
          <a:p>
            <a:endParaRPr lang="en-US" dirty="0"/>
          </a:p>
        </p:txBody>
      </p:sp>
    </p:spTree>
    <p:extLst>
      <p:ext uri="{BB962C8B-B14F-4D97-AF65-F5344CB8AC3E}">
        <p14:creationId xmlns:p14="http://schemas.microsoft.com/office/powerpoint/2010/main" val="42184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096000" cy="563562"/>
          </a:xfrm>
        </p:spPr>
        <p:txBody>
          <a:bodyPr>
            <a:normAutofit fontScale="90000"/>
          </a:bodyPr>
          <a:lstStyle/>
          <a:p>
            <a:r>
              <a:rPr lang="en-US" b="1" dirty="0" smtClean="0"/>
              <a:t>III.  </a:t>
            </a:r>
            <a:r>
              <a:rPr lang="en-US" b="1" dirty="0"/>
              <a:t>The Electoral College</a:t>
            </a:r>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F.  Whichever candidate wins the popular vote (the vote of the public) in a state wins all of the state's electoral votes (the votes of the electors of that state) except in Maine and Nebraska (they divide them up proportionately)</a:t>
            </a:r>
          </a:p>
          <a:p>
            <a:pPr marL="0" indent="0">
              <a:buNone/>
            </a:pPr>
            <a:r>
              <a:rPr lang="en-US" dirty="0"/>
              <a:t>G.  Whoever wins 270 of 538 total electoral votes throughout the nation becomes the president</a:t>
            </a:r>
          </a:p>
          <a:p>
            <a:endParaRPr lang="en-US" dirty="0"/>
          </a:p>
        </p:txBody>
      </p:sp>
    </p:spTree>
    <p:extLst>
      <p:ext uri="{BB962C8B-B14F-4D97-AF65-F5344CB8AC3E}">
        <p14:creationId xmlns:p14="http://schemas.microsoft.com/office/powerpoint/2010/main" val="24283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096000" cy="563562"/>
          </a:xfrm>
        </p:spPr>
        <p:txBody>
          <a:bodyPr>
            <a:normAutofit fontScale="90000"/>
          </a:bodyPr>
          <a:lstStyle/>
          <a:p>
            <a:r>
              <a:rPr lang="en-US" b="1" dirty="0" smtClean="0"/>
              <a:t>III.  </a:t>
            </a:r>
            <a:r>
              <a:rPr lang="en-US" b="1" dirty="0"/>
              <a:t>The Electoral College</a:t>
            </a:r>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dirty="0"/>
              <a:t>H.  If no one wins 270, the House of Representatives chooses the President (this has not happened since Thomas Jefferson - 1800)</a:t>
            </a:r>
          </a:p>
          <a:p>
            <a:pPr marL="0" indent="0">
              <a:buNone/>
            </a:pPr>
            <a:r>
              <a:rPr lang="en-US" dirty="0" smtClean="0"/>
              <a:t>I</a:t>
            </a:r>
            <a:r>
              <a:rPr lang="en-US" dirty="0"/>
              <a:t>.  Result of this system:  Presidential Candidates focus their campaigns on: </a:t>
            </a:r>
          </a:p>
          <a:p>
            <a:pPr marL="0" indent="0">
              <a:buNone/>
            </a:pPr>
            <a:r>
              <a:rPr lang="en-US" dirty="0" smtClean="0"/>
              <a:t>	1</a:t>
            </a:r>
            <a:r>
              <a:rPr lang="en-US" dirty="0"/>
              <a:t>.  Competitive "Swing </a:t>
            </a:r>
            <a:r>
              <a:rPr lang="en-US" dirty="0" smtClean="0"/>
              <a:t>States / Battleground 	States" </a:t>
            </a:r>
            <a:r>
              <a:rPr lang="en-US" dirty="0"/>
              <a:t>that could vote </a:t>
            </a:r>
            <a:r>
              <a:rPr lang="en-US" dirty="0" smtClean="0"/>
              <a:t>either </a:t>
            </a:r>
            <a:r>
              <a:rPr lang="en-US" dirty="0"/>
              <a:t>way </a:t>
            </a:r>
          </a:p>
          <a:p>
            <a:pPr marL="0" indent="0">
              <a:buNone/>
            </a:pPr>
            <a:r>
              <a:rPr lang="en-US" dirty="0" smtClean="0"/>
              <a:t>	2</a:t>
            </a:r>
            <a:r>
              <a:rPr lang="en-US" dirty="0"/>
              <a:t>.  States with many electoral votes.</a:t>
            </a:r>
          </a:p>
          <a:p>
            <a:endParaRPr lang="en-US" dirty="0"/>
          </a:p>
        </p:txBody>
      </p:sp>
    </p:spTree>
    <p:extLst>
      <p:ext uri="{BB962C8B-B14F-4D97-AF65-F5344CB8AC3E}">
        <p14:creationId xmlns:p14="http://schemas.microsoft.com/office/powerpoint/2010/main" val="24524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457200"/>
            <a:ext cx="9220200" cy="563562"/>
          </a:xfrm>
        </p:spPr>
        <p:txBody>
          <a:bodyPr>
            <a:normAutofit fontScale="90000"/>
          </a:bodyPr>
          <a:lstStyle/>
          <a:p>
            <a:r>
              <a:rPr lang="en-US" dirty="0"/>
              <a:t>I.  Modern American </a:t>
            </a:r>
            <a:r>
              <a:rPr lang="en-US" dirty="0">
                <a:solidFill>
                  <a:schemeClr val="bg1"/>
                </a:solidFill>
              </a:rPr>
              <a:t>Political Campaigns</a:t>
            </a:r>
          </a:p>
        </p:txBody>
      </p:sp>
      <p:sp>
        <p:nvSpPr>
          <p:cNvPr id="3" name="Content Placeholder 2"/>
          <p:cNvSpPr>
            <a:spLocks noGrp="1"/>
          </p:cNvSpPr>
          <p:nvPr>
            <p:ph idx="1"/>
          </p:nvPr>
        </p:nvSpPr>
        <p:spPr>
          <a:xfrm>
            <a:off x="228600" y="1066800"/>
            <a:ext cx="8534400" cy="5486400"/>
          </a:xfrm>
        </p:spPr>
        <p:txBody>
          <a:bodyPr>
            <a:normAutofit/>
          </a:bodyPr>
          <a:lstStyle/>
          <a:p>
            <a:pPr marL="0" indent="0">
              <a:buNone/>
            </a:pPr>
            <a:r>
              <a:rPr lang="en-US" dirty="0"/>
              <a:t>B.  What is the money spent on</a:t>
            </a:r>
            <a:r>
              <a:rPr lang="en-US" dirty="0" smtClean="0"/>
              <a:t>?</a:t>
            </a:r>
          </a:p>
          <a:p>
            <a:pPr marL="0" indent="0">
              <a:buNone/>
            </a:pPr>
            <a:r>
              <a:rPr lang="en-US" dirty="0"/>
              <a:t>1.  The Campaign Staff:</a:t>
            </a:r>
          </a:p>
          <a:p>
            <a:pPr marL="0" indent="0">
              <a:buNone/>
            </a:pPr>
            <a:r>
              <a:rPr lang="en-US" dirty="0" smtClean="0"/>
              <a:t>a</a:t>
            </a:r>
            <a:r>
              <a:rPr lang="en-US" dirty="0"/>
              <a:t>.  A Campaign Manager  - Coordinates the entire campaign.</a:t>
            </a:r>
          </a:p>
          <a:p>
            <a:pPr marL="0" indent="0">
              <a:buNone/>
            </a:pPr>
            <a:r>
              <a:rPr lang="en-US" dirty="0" smtClean="0"/>
              <a:t>b</a:t>
            </a:r>
            <a:r>
              <a:rPr lang="en-US" dirty="0"/>
              <a:t>.  A Finance Chair - Oversees fund raising and </a:t>
            </a:r>
            <a:r>
              <a:rPr lang="en-US" dirty="0" smtClean="0"/>
              <a:t>spending.</a:t>
            </a:r>
            <a:endParaRPr lang="en-US" dirty="0"/>
          </a:p>
          <a:p>
            <a:pPr marL="0" indent="0">
              <a:buNone/>
            </a:pPr>
            <a:endParaRPr lang="en-US" dirty="0"/>
          </a:p>
        </p:txBody>
      </p:sp>
    </p:spTree>
    <p:extLst>
      <p:ext uri="{BB962C8B-B14F-4D97-AF65-F5344CB8AC3E}">
        <p14:creationId xmlns:p14="http://schemas.microsoft.com/office/powerpoint/2010/main" val="204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2004 electoral map"/>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52400"/>
            <a:ext cx="9144000" cy="658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7724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4" descr="2008 Electoral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909638"/>
            <a:ext cx="87344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984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96000" cy="563562"/>
          </a:xfrm>
        </p:spPr>
        <p:txBody>
          <a:bodyPr>
            <a:normAutofit fontScale="90000"/>
          </a:bodyPr>
          <a:lstStyle/>
          <a:p>
            <a:r>
              <a:rPr lang="en-US" b="1" dirty="0" smtClean="0"/>
              <a:t>III.  </a:t>
            </a:r>
            <a:r>
              <a:rPr lang="en-US" b="1" dirty="0"/>
              <a:t>The Electoral College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676" y="1319047"/>
            <a:ext cx="8812924" cy="4969484"/>
          </a:xfrm>
        </p:spPr>
      </p:pic>
      <p:sp>
        <p:nvSpPr>
          <p:cNvPr id="8" name="TextBox 7"/>
          <p:cNvSpPr txBox="1"/>
          <p:nvPr/>
        </p:nvSpPr>
        <p:spPr>
          <a:xfrm>
            <a:off x="152400" y="967544"/>
            <a:ext cx="8686800" cy="692497"/>
          </a:xfrm>
          <a:prstGeom prst="rect">
            <a:avLst/>
          </a:prstGeom>
          <a:noFill/>
        </p:spPr>
        <p:txBody>
          <a:bodyPr wrap="square" rtlCol="0">
            <a:spAutoFit/>
          </a:bodyPr>
          <a:lstStyle/>
          <a:p>
            <a:r>
              <a:rPr lang="en-US" sz="2100" dirty="0" smtClean="0"/>
              <a:t>Add 2 to each state (for its senators) to get a states’ electoral vote</a:t>
            </a:r>
          </a:p>
          <a:p>
            <a:endParaRPr lang="en-US" dirty="0"/>
          </a:p>
        </p:txBody>
      </p:sp>
    </p:spTree>
    <p:extLst>
      <p:ext uri="{BB962C8B-B14F-4D97-AF65-F5344CB8AC3E}">
        <p14:creationId xmlns:p14="http://schemas.microsoft.com/office/powerpoint/2010/main" val="20846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93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0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409909" cy="67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35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A.  In America, for elections to the US House of Representatives, we have </a:t>
            </a:r>
            <a:r>
              <a:rPr lang="en-US" b="1" dirty="0"/>
              <a:t>plurality elections </a:t>
            </a:r>
            <a:r>
              <a:rPr lang="en-US" dirty="0"/>
              <a:t>to </a:t>
            </a:r>
            <a:r>
              <a:rPr lang="en-US" b="1" dirty="0"/>
              <a:t>single-member-winner-take-all </a:t>
            </a:r>
            <a:r>
              <a:rPr lang="en-US" dirty="0"/>
              <a:t>congressional districts.</a:t>
            </a:r>
          </a:p>
          <a:p>
            <a:pPr marL="520700" indent="0">
              <a:buNone/>
            </a:pPr>
            <a:r>
              <a:rPr lang="en-US" dirty="0" smtClean="0"/>
              <a:t>1</a:t>
            </a:r>
            <a:r>
              <a:rPr lang="en-US" dirty="0"/>
              <a:t>.  </a:t>
            </a:r>
            <a:r>
              <a:rPr lang="en-US" b="1" dirty="0"/>
              <a:t>Plurality Elections</a:t>
            </a:r>
            <a:r>
              <a:rPr lang="en-US" dirty="0"/>
              <a:t>– Whoever wins the </a:t>
            </a:r>
            <a:r>
              <a:rPr lang="en-US" u="sng" dirty="0"/>
              <a:t>most</a:t>
            </a:r>
            <a:r>
              <a:rPr lang="en-US" dirty="0"/>
              <a:t> </a:t>
            </a:r>
            <a:r>
              <a:rPr lang="en-US" dirty="0" smtClean="0"/>
              <a:t>votes </a:t>
            </a:r>
            <a:r>
              <a:rPr lang="en-US" dirty="0"/>
              <a:t>in a district (or in a state in if it’s a </a:t>
            </a:r>
            <a:r>
              <a:rPr lang="en-US" dirty="0" smtClean="0"/>
              <a:t>senate </a:t>
            </a:r>
            <a:r>
              <a:rPr lang="en-US" dirty="0"/>
              <a:t>race), not a majority of votes (50% +1), </a:t>
            </a:r>
            <a:r>
              <a:rPr lang="en-US" dirty="0" smtClean="0"/>
              <a:t>wins </a:t>
            </a:r>
            <a:r>
              <a:rPr lang="en-US" dirty="0"/>
              <a:t>that election. </a:t>
            </a:r>
          </a:p>
          <a:p>
            <a:endParaRPr lang="en-US" dirty="0"/>
          </a:p>
        </p:txBody>
      </p:sp>
    </p:spTree>
    <p:extLst>
      <p:ext uri="{BB962C8B-B14F-4D97-AF65-F5344CB8AC3E}">
        <p14:creationId xmlns:p14="http://schemas.microsoft.com/office/powerpoint/2010/main" val="7734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A.  In America, for elections to the US House of Representatives, we have </a:t>
            </a:r>
            <a:r>
              <a:rPr lang="en-US" b="1" dirty="0"/>
              <a:t>plurality elections </a:t>
            </a:r>
            <a:r>
              <a:rPr lang="en-US" dirty="0"/>
              <a:t>to </a:t>
            </a:r>
            <a:r>
              <a:rPr lang="en-US" b="1" dirty="0"/>
              <a:t>single-member-winner-take-all </a:t>
            </a:r>
            <a:r>
              <a:rPr lang="en-US" dirty="0"/>
              <a:t>congressional districts.</a:t>
            </a:r>
          </a:p>
          <a:p>
            <a:pPr marL="520700" indent="0">
              <a:buNone/>
            </a:pPr>
            <a:r>
              <a:rPr lang="en-US" dirty="0"/>
              <a:t>2.  </a:t>
            </a:r>
            <a:r>
              <a:rPr lang="en-US" b="1" dirty="0"/>
              <a:t>Single Member </a:t>
            </a:r>
            <a:r>
              <a:rPr lang="en-US" dirty="0"/>
              <a:t>- Each district has one total representative that serves </a:t>
            </a:r>
            <a:r>
              <a:rPr lang="en-US" dirty="0" smtClean="0"/>
              <a:t>it.</a:t>
            </a:r>
          </a:p>
          <a:p>
            <a:pPr marL="520700" indent="0">
              <a:buNone/>
            </a:pPr>
            <a:r>
              <a:rPr lang="en-US" dirty="0" smtClean="0"/>
              <a:t>3</a:t>
            </a:r>
            <a:r>
              <a:rPr lang="en-US" dirty="0"/>
              <a:t>.  </a:t>
            </a:r>
            <a:r>
              <a:rPr lang="en-US" b="1" dirty="0"/>
              <a:t>Winner take all </a:t>
            </a:r>
            <a:r>
              <a:rPr lang="en-US" dirty="0"/>
              <a:t>- There is only one winner per district.  Second place gets nothing.</a:t>
            </a:r>
          </a:p>
          <a:p>
            <a:endParaRPr lang="en-US" dirty="0"/>
          </a:p>
        </p:txBody>
      </p:sp>
    </p:spTree>
    <p:extLst>
      <p:ext uri="{BB962C8B-B14F-4D97-AF65-F5344CB8AC3E}">
        <p14:creationId xmlns:p14="http://schemas.microsoft.com/office/powerpoint/2010/main" val="3889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B.  Plurality elections also determine which individual will be the entire state's 1 senator who is up for reelection that year. </a:t>
            </a:r>
          </a:p>
          <a:p>
            <a:pPr marL="0" indent="0">
              <a:buNone/>
            </a:pPr>
            <a:r>
              <a:rPr lang="en-US" dirty="0"/>
              <a:t>C.  Plurality elections determine which presidential candidate wins all of a state's electoral votes.</a:t>
            </a:r>
          </a:p>
          <a:p>
            <a:pPr marL="0" indent="0">
              <a:buNone/>
            </a:pPr>
            <a:endParaRPr lang="en-US" dirty="0"/>
          </a:p>
        </p:txBody>
      </p:sp>
    </p:spTree>
    <p:extLst>
      <p:ext uri="{BB962C8B-B14F-4D97-AF65-F5344CB8AC3E}">
        <p14:creationId xmlns:p14="http://schemas.microsoft.com/office/powerpoint/2010/main" val="39718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D.  The result of these plurality all-or-nothing elections is a two-party rather than a multi-party system.</a:t>
            </a:r>
          </a:p>
          <a:p>
            <a:pPr marL="568325" indent="0">
              <a:buNone/>
            </a:pPr>
            <a:r>
              <a:rPr lang="en-US" dirty="0"/>
              <a:t>1.)  Third party candidates must beat both major party candidates at the same time to win any house seat, senate seat, or state's electoral votes which is very difficult. </a:t>
            </a:r>
          </a:p>
          <a:p>
            <a:pPr marL="0" indent="0">
              <a:buNone/>
            </a:pPr>
            <a:endParaRPr lang="en-US" dirty="0"/>
          </a:p>
        </p:txBody>
      </p:sp>
    </p:spTree>
    <p:extLst>
      <p:ext uri="{BB962C8B-B14F-4D97-AF65-F5344CB8AC3E}">
        <p14:creationId xmlns:p14="http://schemas.microsoft.com/office/powerpoint/2010/main" val="42236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D.  The result of these plurality all-or-nothing elections is a two-party rather than a multi-party system.</a:t>
            </a:r>
          </a:p>
          <a:p>
            <a:pPr marL="520700" indent="0">
              <a:buNone/>
            </a:pPr>
            <a:r>
              <a:rPr lang="en-US" dirty="0"/>
              <a:t>2.)  A second place finish, even with a large percentage of the vote, gets a candidate nothing, making it very difficult for third parties to win a seat in government anywhere.  </a:t>
            </a:r>
          </a:p>
          <a:p>
            <a:pPr marL="0" indent="0">
              <a:buNone/>
            </a:pPr>
            <a:endParaRPr lang="en-US" dirty="0"/>
          </a:p>
        </p:txBody>
      </p:sp>
    </p:spTree>
    <p:extLst>
      <p:ext uri="{BB962C8B-B14F-4D97-AF65-F5344CB8AC3E}">
        <p14:creationId xmlns:p14="http://schemas.microsoft.com/office/powerpoint/2010/main" val="4393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457200"/>
            <a:ext cx="9220200" cy="563562"/>
          </a:xfrm>
        </p:spPr>
        <p:txBody>
          <a:bodyPr>
            <a:normAutofit fontScale="90000"/>
          </a:bodyPr>
          <a:lstStyle/>
          <a:p>
            <a:r>
              <a:rPr lang="en-US" dirty="0"/>
              <a:t>I.  Modern American </a:t>
            </a:r>
            <a:r>
              <a:rPr lang="en-US" dirty="0">
                <a:solidFill>
                  <a:schemeClr val="bg1"/>
                </a:solidFill>
              </a:rPr>
              <a:t>Political Campaigns</a:t>
            </a:r>
          </a:p>
        </p:txBody>
      </p:sp>
      <p:sp>
        <p:nvSpPr>
          <p:cNvPr id="3" name="Content Placeholder 2"/>
          <p:cNvSpPr>
            <a:spLocks noGrp="1"/>
          </p:cNvSpPr>
          <p:nvPr>
            <p:ph idx="1"/>
          </p:nvPr>
        </p:nvSpPr>
        <p:spPr>
          <a:xfrm>
            <a:off x="228600" y="1066800"/>
            <a:ext cx="8534400" cy="5486400"/>
          </a:xfrm>
        </p:spPr>
        <p:txBody>
          <a:bodyPr>
            <a:normAutofit/>
          </a:bodyPr>
          <a:lstStyle/>
          <a:p>
            <a:pPr marL="0" indent="0">
              <a:buNone/>
            </a:pPr>
            <a:r>
              <a:rPr lang="en-US" dirty="0"/>
              <a:t>B.  What is the money spent on</a:t>
            </a:r>
            <a:r>
              <a:rPr lang="en-US" dirty="0" smtClean="0"/>
              <a:t>?</a:t>
            </a:r>
          </a:p>
          <a:p>
            <a:pPr marL="0" indent="0">
              <a:buNone/>
            </a:pPr>
            <a:r>
              <a:rPr lang="en-US" dirty="0"/>
              <a:t>1.  The Campaign Staff:</a:t>
            </a:r>
          </a:p>
          <a:p>
            <a:pPr marL="0" indent="0">
              <a:buNone/>
            </a:pPr>
            <a:r>
              <a:rPr lang="en-US" dirty="0" smtClean="0"/>
              <a:t>c</a:t>
            </a:r>
            <a:r>
              <a:rPr lang="en-US" dirty="0"/>
              <a:t>.  Professional Consultants - For a variety of tasks like polling, internet outreach, speech writing, etc.</a:t>
            </a:r>
          </a:p>
          <a:p>
            <a:pPr marL="0" indent="0">
              <a:buNone/>
            </a:pPr>
            <a:r>
              <a:rPr lang="en-US" dirty="0"/>
              <a:t>d.  Volunteers (so free) - Make phone calls, participate in 'get out the vote' activities. etc.</a:t>
            </a:r>
          </a:p>
          <a:p>
            <a:pPr marL="0" indent="0">
              <a:buNone/>
            </a:pPr>
            <a:r>
              <a:rPr lang="en-US" dirty="0"/>
              <a:t>e.  Other </a:t>
            </a:r>
            <a:r>
              <a:rPr lang="en-US" dirty="0" smtClean="0"/>
              <a:t>staff</a:t>
            </a:r>
            <a:endParaRPr lang="en-US" dirty="0"/>
          </a:p>
        </p:txBody>
      </p:sp>
    </p:spTree>
    <p:extLst>
      <p:ext uri="{BB962C8B-B14F-4D97-AF65-F5344CB8AC3E}">
        <p14:creationId xmlns:p14="http://schemas.microsoft.com/office/powerpoint/2010/main" val="188161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D.  The result of these plurality all-or-nothing elections is a two-party rather than a multi-party system.</a:t>
            </a:r>
          </a:p>
          <a:p>
            <a:pPr marL="568325" indent="0">
              <a:buNone/>
            </a:pPr>
            <a:r>
              <a:rPr lang="en-US" dirty="0"/>
              <a:t>3.)  The problem is compounded by the fact that voters know this, so they don't "waste their vote" on long-shot third party candidates, making it even more difficult for third party candidates to win.  </a:t>
            </a:r>
          </a:p>
          <a:p>
            <a:pPr marL="0" indent="0">
              <a:buNone/>
            </a:pPr>
            <a:endParaRPr lang="en-US" dirty="0"/>
          </a:p>
        </p:txBody>
      </p:sp>
    </p:spTree>
    <p:extLst>
      <p:ext uri="{BB962C8B-B14F-4D97-AF65-F5344CB8AC3E}">
        <p14:creationId xmlns:p14="http://schemas.microsoft.com/office/powerpoint/2010/main" val="257681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D.  The result of these plurality all-or-nothing elections is a two-party rather than a multi-party system.</a:t>
            </a:r>
          </a:p>
          <a:p>
            <a:pPr marL="568325" indent="0">
              <a:buNone/>
            </a:pPr>
            <a:r>
              <a:rPr lang="en-US" dirty="0"/>
              <a:t>4.  Single Member, Winner-Take-All, Plurality Elections like we have tend to result in a two party system. </a:t>
            </a:r>
          </a:p>
          <a:p>
            <a:pPr marL="0" indent="0">
              <a:buNone/>
            </a:pPr>
            <a:endParaRPr lang="en-US" dirty="0"/>
          </a:p>
        </p:txBody>
      </p:sp>
    </p:spTree>
    <p:extLst>
      <p:ext uri="{BB962C8B-B14F-4D97-AF65-F5344CB8AC3E}">
        <p14:creationId xmlns:p14="http://schemas.microsoft.com/office/powerpoint/2010/main" val="25278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E.  Alternatives</a:t>
            </a:r>
          </a:p>
          <a:p>
            <a:pPr marL="520700" indent="0">
              <a:buNone/>
            </a:pPr>
            <a:r>
              <a:rPr lang="en-US" dirty="0"/>
              <a:t>1.  Run-off Elections (rather than a plurality election.) - If no one wins a </a:t>
            </a:r>
            <a:r>
              <a:rPr lang="en-US" u="sng" dirty="0"/>
              <a:t>majority</a:t>
            </a:r>
            <a:r>
              <a:rPr lang="en-US" dirty="0"/>
              <a:t> of the votes for Congress, another election is held between only the top two vote getters.</a:t>
            </a:r>
          </a:p>
          <a:p>
            <a:pPr marL="0" indent="0">
              <a:buNone/>
            </a:pPr>
            <a:endParaRPr lang="en-US" dirty="0"/>
          </a:p>
        </p:txBody>
      </p:sp>
    </p:spTree>
    <p:extLst>
      <p:ext uri="{BB962C8B-B14F-4D97-AF65-F5344CB8AC3E}">
        <p14:creationId xmlns:p14="http://schemas.microsoft.com/office/powerpoint/2010/main" val="25833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E.  Alternatives</a:t>
            </a:r>
          </a:p>
          <a:p>
            <a:pPr marL="0" indent="0">
              <a:buNone/>
            </a:pPr>
            <a:r>
              <a:rPr lang="en-US" dirty="0" smtClean="0"/>
              <a:t>	a</a:t>
            </a:r>
            <a:r>
              <a:rPr lang="en-US" dirty="0"/>
              <a:t>.  Result:  A third party candidate would 	not have to beat both major parties at 	the </a:t>
            </a:r>
            <a:r>
              <a:rPr lang="en-US" dirty="0" smtClean="0"/>
              <a:t>	same </a:t>
            </a:r>
            <a:r>
              <a:rPr lang="en-US" dirty="0"/>
              <a:t>time. He could come in second 	in the </a:t>
            </a:r>
            <a:r>
              <a:rPr lang="en-US" dirty="0" smtClean="0"/>
              <a:t>	first </a:t>
            </a:r>
            <a:r>
              <a:rPr lang="en-US" dirty="0"/>
              <a:t>election and first in the </a:t>
            </a:r>
            <a:r>
              <a:rPr lang="en-US" dirty="0" smtClean="0"/>
              <a:t>second </a:t>
            </a:r>
            <a:r>
              <a:rPr lang="en-US" dirty="0"/>
              <a:t>election - </a:t>
            </a:r>
            <a:r>
              <a:rPr lang="en-US" dirty="0" smtClean="0"/>
              <a:t>	still </a:t>
            </a:r>
            <a:r>
              <a:rPr lang="en-US" dirty="0"/>
              <a:t>difficult, but not all </a:t>
            </a:r>
            <a:r>
              <a:rPr lang="en-US" dirty="0" smtClean="0"/>
              <a:t>but </a:t>
            </a:r>
            <a:r>
              <a:rPr lang="en-US" dirty="0"/>
              <a:t>impossible.</a:t>
            </a:r>
          </a:p>
          <a:p>
            <a:pPr marL="0" indent="0">
              <a:buNone/>
            </a:pPr>
            <a:endParaRPr lang="en-US" dirty="0"/>
          </a:p>
        </p:txBody>
      </p:sp>
    </p:spTree>
    <p:extLst>
      <p:ext uri="{BB962C8B-B14F-4D97-AF65-F5344CB8AC3E}">
        <p14:creationId xmlns:p14="http://schemas.microsoft.com/office/powerpoint/2010/main" val="8058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E.  Alternatives</a:t>
            </a:r>
          </a:p>
          <a:p>
            <a:pPr marL="0" indent="0">
              <a:buNone/>
            </a:pPr>
            <a:r>
              <a:rPr lang="en-US" dirty="0" smtClean="0"/>
              <a:t>	</a:t>
            </a:r>
            <a:r>
              <a:rPr lang="en-US" dirty="0"/>
              <a:t>b.  About a dozen US states have Run-off 	congressional elections.   </a:t>
            </a:r>
          </a:p>
          <a:p>
            <a:pPr marL="0" indent="0">
              <a:buNone/>
            </a:pPr>
            <a:endParaRPr lang="en-US" dirty="0"/>
          </a:p>
        </p:txBody>
      </p:sp>
    </p:spTree>
    <p:extLst>
      <p:ext uri="{BB962C8B-B14F-4D97-AF65-F5344CB8AC3E}">
        <p14:creationId xmlns:p14="http://schemas.microsoft.com/office/powerpoint/2010/main" val="397732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E.  Alternatives</a:t>
            </a:r>
          </a:p>
          <a:p>
            <a:pPr marL="0" indent="0">
              <a:buNone/>
            </a:pPr>
            <a:r>
              <a:rPr lang="en-US" dirty="0"/>
              <a:t>2.  Proportional Representation - If a political party gets 20% of the national vote, they get 20% of the seats in the legislature.</a:t>
            </a:r>
          </a:p>
        </p:txBody>
      </p:sp>
    </p:spTree>
    <p:extLst>
      <p:ext uri="{BB962C8B-B14F-4D97-AF65-F5344CB8AC3E}">
        <p14:creationId xmlns:p14="http://schemas.microsoft.com/office/powerpoint/2010/main" val="32256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E.  Alternatives</a:t>
            </a:r>
          </a:p>
          <a:p>
            <a:pPr marL="568325" indent="0">
              <a:buNone/>
            </a:pPr>
            <a:r>
              <a:rPr lang="en-US" dirty="0"/>
              <a:t>a. Result:  3rd party voters would not feel that they are wasting their vote.  Even if they add up to only 10% of the overall national vote, they still get 10% of the seats in the legislature.       </a:t>
            </a:r>
            <a:endParaRPr lang="en-US" dirty="0" smtClean="0"/>
          </a:p>
          <a:p>
            <a:pPr marL="568325" indent="0">
              <a:buNone/>
            </a:pPr>
            <a:r>
              <a:rPr lang="en-US" dirty="0" smtClean="0"/>
              <a:t>3</a:t>
            </a:r>
            <a:r>
              <a:rPr lang="en-US" dirty="0"/>
              <a:t>.  Both of these systems would decrease the likelihood of a two-party system </a:t>
            </a:r>
          </a:p>
        </p:txBody>
      </p:sp>
    </p:spTree>
    <p:extLst>
      <p:ext uri="{BB962C8B-B14F-4D97-AF65-F5344CB8AC3E}">
        <p14:creationId xmlns:p14="http://schemas.microsoft.com/office/powerpoint/2010/main" val="36545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58200" cy="563562"/>
          </a:xfrm>
        </p:spPr>
        <p:txBody>
          <a:bodyPr>
            <a:noAutofit/>
          </a:bodyPr>
          <a:lstStyle/>
          <a:p>
            <a:r>
              <a:rPr lang="en-US" sz="3600" b="1" dirty="0" smtClean="0"/>
              <a:t>IV. Congressional </a:t>
            </a:r>
            <a:r>
              <a:rPr lang="en-US" sz="3600" b="1" dirty="0" smtClean="0">
                <a:solidFill>
                  <a:schemeClr val="bg1"/>
                </a:solidFill>
              </a:rPr>
              <a:t>Elections </a:t>
            </a:r>
            <a:r>
              <a:rPr lang="en-US" sz="3600" b="1" dirty="0">
                <a:solidFill>
                  <a:schemeClr val="bg1"/>
                </a:solidFill>
              </a:rPr>
              <a:t>and our Two-Party </a:t>
            </a:r>
            <a:r>
              <a:rPr lang="en-US" sz="3600" b="1" dirty="0"/>
              <a:t>System</a:t>
            </a:r>
          </a:p>
        </p:txBody>
      </p:sp>
      <p:sp>
        <p:nvSpPr>
          <p:cNvPr id="3" name="Content Placeholder 2"/>
          <p:cNvSpPr>
            <a:spLocks noGrp="1"/>
          </p:cNvSpPr>
          <p:nvPr>
            <p:ph idx="1"/>
          </p:nvPr>
        </p:nvSpPr>
        <p:spPr>
          <a:xfrm>
            <a:off x="304800" y="1447800"/>
            <a:ext cx="8763000" cy="5562600"/>
          </a:xfrm>
        </p:spPr>
        <p:txBody>
          <a:bodyPr>
            <a:normAutofit/>
          </a:bodyPr>
          <a:lstStyle/>
          <a:p>
            <a:pPr marL="0" indent="0">
              <a:buNone/>
            </a:pPr>
            <a:r>
              <a:rPr lang="en-US" dirty="0"/>
              <a:t>F.  One final obstacle to 3rd Parties - </a:t>
            </a:r>
            <a:r>
              <a:rPr lang="en-US" dirty="0" smtClean="0"/>
              <a:t>Agenda incorporation </a:t>
            </a:r>
            <a:r>
              <a:rPr lang="en-US" dirty="0"/>
              <a:t>by the major </a:t>
            </a:r>
            <a:r>
              <a:rPr lang="en-US" dirty="0" smtClean="0"/>
              <a:t>parties.</a:t>
            </a:r>
          </a:p>
          <a:p>
            <a:pPr marL="0" indent="0">
              <a:buNone/>
            </a:pPr>
            <a:r>
              <a:rPr lang="en-US" dirty="0" smtClean="0"/>
              <a:t>1</a:t>
            </a:r>
            <a:r>
              <a:rPr lang="en-US" dirty="0"/>
              <a:t>.  Rather than compete with 3rd parties, </a:t>
            </a:r>
            <a:r>
              <a:rPr lang="en-US" dirty="0" smtClean="0"/>
              <a:t>the two </a:t>
            </a:r>
            <a:r>
              <a:rPr lang="en-US" dirty="0"/>
              <a:t>major parties sometimes </a:t>
            </a:r>
            <a:r>
              <a:rPr lang="en-US" dirty="0" smtClean="0"/>
              <a:t>'steal' </a:t>
            </a:r>
            <a:r>
              <a:rPr lang="en-US" dirty="0"/>
              <a:t>their </a:t>
            </a:r>
            <a:r>
              <a:rPr lang="en-US" dirty="0" smtClean="0"/>
              <a:t>supporters </a:t>
            </a:r>
            <a:r>
              <a:rPr lang="en-US" dirty="0"/>
              <a:t>by adopting the 3rd party's </a:t>
            </a:r>
            <a:r>
              <a:rPr lang="en-US" dirty="0" smtClean="0"/>
              <a:t>agenda</a:t>
            </a:r>
            <a:r>
              <a:rPr lang="en-US" dirty="0"/>
              <a:t>.  </a:t>
            </a:r>
            <a:endParaRPr lang="en-US" dirty="0" smtClean="0"/>
          </a:p>
          <a:p>
            <a:pPr marL="511175" indent="0">
              <a:buNone/>
            </a:pPr>
            <a:r>
              <a:rPr lang="en-US" dirty="0" smtClean="0"/>
              <a:t>a</a:t>
            </a:r>
            <a:r>
              <a:rPr lang="en-US" dirty="0"/>
              <a:t>.  Ross Perot's Reform Party from the 90s talked about the danger of special interests and free trade agreements like NAFTA, both of which were adopted by Donald Trump in 2016. </a:t>
            </a:r>
          </a:p>
        </p:txBody>
      </p:sp>
    </p:spTree>
    <p:extLst>
      <p:ext uri="{BB962C8B-B14F-4D97-AF65-F5344CB8AC3E}">
        <p14:creationId xmlns:p14="http://schemas.microsoft.com/office/powerpoint/2010/main" val="29033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563562"/>
          </a:xfrm>
        </p:spPr>
        <p:txBody>
          <a:bodyPr>
            <a:noAutofit/>
          </a:bodyPr>
          <a:lstStyle/>
          <a:p>
            <a:r>
              <a:rPr lang="en-US" sz="3600" b="1" dirty="0"/>
              <a:t>IV.  State Variations </a:t>
            </a:r>
            <a:r>
              <a:rPr lang="en-US" sz="3600" b="1" dirty="0" smtClean="0"/>
              <a:t> </a:t>
            </a:r>
            <a:r>
              <a:rPr lang="en-US" sz="3600" b="1" dirty="0" smtClean="0">
                <a:solidFill>
                  <a:schemeClr val="bg1"/>
                </a:solidFill>
              </a:rPr>
              <a:t>on </a:t>
            </a:r>
            <a:r>
              <a:rPr lang="en-US" sz="3600" b="1" dirty="0">
                <a:solidFill>
                  <a:schemeClr val="bg1"/>
                </a:solidFill>
              </a:rPr>
              <a:t>Elections - Some </a:t>
            </a:r>
            <a:r>
              <a:rPr lang="en-US" sz="3600" b="1" dirty="0"/>
              <a:t>states allow for the following.  Some do not.</a:t>
            </a:r>
          </a:p>
        </p:txBody>
      </p:sp>
      <p:sp>
        <p:nvSpPr>
          <p:cNvPr id="3" name="Content Placeholder 2"/>
          <p:cNvSpPr>
            <a:spLocks noGrp="1"/>
          </p:cNvSpPr>
          <p:nvPr>
            <p:ph idx="1"/>
          </p:nvPr>
        </p:nvSpPr>
        <p:spPr>
          <a:xfrm>
            <a:off x="228600" y="1524000"/>
            <a:ext cx="8763000" cy="5181600"/>
          </a:xfrm>
        </p:spPr>
        <p:txBody>
          <a:bodyPr>
            <a:normAutofit/>
          </a:bodyPr>
          <a:lstStyle/>
          <a:p>
            <a:pPr marL="0" indent="0">
              <a:buNone/>
            </a:pPr>
            <a:r>
              <a:rPr lang="en-US" sz="3600" dirty="0"/>
              <a:t>A.  Ballot initiative - Citizens can petition to have "propositions" placed on the ballot to be voted on.  Citizen law-making.</a:t>
            </a:r>
          </a:p>
          <a:p>
            <a:pPr marL="520700" indent="0">
              <a:buNone/>
            </a:pPr>
            <a:r>
              <a:rPr lang="en-US" sz="3600" dirty="0"/>
              <a:t>1.  Ex:  Michigan had 6 proposals on the ballot in 2012 dealing with taxes, collective bargaining, sustainable energy, and a new bridge to Canada.  </a:t>
            </a:r>
          </a:p>
          <a:p>
            <a:pPr marL="0" indent="0">
              <a:buNone/>
            </a:pPr>
            <a:endParaRPr lang="en-US" sz="3600" dirty="0"/>
          </a:p>
        </p:txBody>
      </p:sp>
    </p:spTree>
    <p:extLst>
      <p:ext uri="{BB962C8B-B14F-4D97-AF65-F5344CB8AC3E}">
        <p14:creationId xmlns:p14="http://schemas.microsoft.com/office/powerpoint/2010/main" val="9734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563562"/>
          </a:xfrm>
        </p:spPr>
        <p:txBody>
          <a:bodyPr>
            <a:noAutofit/>
          </a:bodyPr>
          <a:lstStyle/>
          <a:p>
            <a:r>
              <a:rPr lang="en-US" sz="3600" b="1" dirty="0"/>
              <a:t>IV.  State Variations </a:t>
            </a:r>
            <a:r>
              <a:rPr lang="en-US" sz="3600" b="1" dirty="0" smtClean="0"/>
              <a:t> </a:t>
            </a:r>
            <a:r>
              <a:rPr lang="en-US" sz="3600" b="1" dirty="0" smtClean="0">
                <a:solidFill>
                  <a:schemeClr val="bg1"/>
                </a:solidFill>
              </a:rPr>
              <a:t>on </a:t>
            </a:r>
            <a:r>
              <a:rPr lang="en-US" sz="3600" b="1" dirty="0">
                <a:solidFill>
                  <a:schemeClr val="bg1"/>
                </a:solidFill>
              </a:rPr>
              <a:t>Elections - Some </a:t>
            </a:r>
            <a:r>
              <a:rPr lang="en-US" sz="3600" b="1" dirty="0"/>
              <a:t>states allow for the following.  Some do not.</a:t>
            </a:r>
          </a:p>
        </p:txBody>
      </p:sp>
      <p:sp>
        <p:nvSpPr>
          <p:cNvPr id="3" name="Content Placeholder 2"/>
          <p:cNvSpPr>
            <a:spLocks noGrp="1"/>
          </p:cNvSpPr>
          <p:nvPr>
            <p:ph idx="1"/>
          </p:nvPr>
        </p:nvSpPr>
        <p:spPr>
          <a:xfrm>
            <a:off x="228600" y="1524000"/>
            <a:ext cx="8763000" cy="5181600"/>
          </a:xfrm>
        </p:spPr>
        <p:txBody>
          <a:bodyPr>
            <a:normAutofit/>
          </a:bodyPr>
          <a:lstStyle/>
          <a:p>
            <a:pPr marL="0" indent="0">
              <a:buNone/>
            </a:pPr>
            <a:r>
              <a:rPr lang="en-US" sz="3600" dirty="0"/>
              <a:t>B.  Referendum - Allowing citizens to directly vote to nullify a law passed by their state legislature</a:t>
            </a:r>
          </a:p>
          <a:p>
            <a:pPr marL="520700" indent="0">
              <a:buNone/>
            </a:pPr>
            <a:r>
              <a:rPr lang="en-US" sz="3600" dirty="0"/>
              <a:t>1.  Ex:  2012’s Proposal 1 on Michigan’s Emergency Manager Law.</a:t>
            </a:r>
          </a:p>
          <a:p>
            <a:pPr marL="0" indent="0">
              <a:buNone/>
            </a:pPr>
            <a:endParaRPr lang="en-US" sz="3600" dirty="0"/>
          </a:p>
        </p:txBody>
      </p:sp>
    </p:spTree>
    <p:extLst>
      <p:ext uri="{BB962C8B-B14F-4D97-AF65-F5344CB8AC3E}">
        <p14:creationId xmlns:p14="http://schemas.microsoft.com/office/powerpoint/2010/main" val="8976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457200"/>
            <a:ext cx="9220200" cy="563562"/>
          </a:xfrm>
        </p:spPr>
        <p:txBody>
          <a:bodyPr>
            <a:normAutofit fontScale="90000"/>
          </a:bodyPr>
          <a:lstStyle/>
          <a:p>
            <a:r>
              <a:rPr lang="en-US" dirty="0"/>
              <a:t>I.  Modern American </a:t>
            </a:r>
            <a:r>
              <a:rPr lang="en-US" dirty="0">
                <a:solidFill>
                  <a:schemeClr val="bg1"/>
                </a:solidFill>
              </a:rPr>
              <a:t>Political Campaigns</a:t>
            </a:r>
          </a:p>
        </p:txBody>
      </p:sp>
      <p:sp>
        <p:nvSpPr>
          <p:cNvPr id="3" name="Content Placeholder 2"/>
          <p:cNvSpPr>
            <a:spLocks noGrp="1"/>
          </p:cNvSpPr>
          <p:nvPr>
            <p:ph idx="1"/>
          </p:nvPr>
        </p:nvSpPr>
        <p:spPr>
          <a:xfrm>
            <a:off x="228600" y="1066800"/>
            <a:ext cx="8534400" cy="5486400"/>
          </a:xfrm>
        </p:spPr>
        <p:txBody>
          <a:bodyPr>
            <a:normAutofit/>
          </a:bodyPr>
          <a:lstStyle/>
          <a:p>
            <a:pPr marL="0" indent="0">
              <a:buNone/>
            </a:pPr>
            <a:r>
              <a:rPr lang="en-US" dirty="0"/>
              <a:t>B.  What is the money spent on</a:t>
            </a:r>
            <a:r>
              <a:rPr lang="en-US" dirty="0" smtClean="0"/>
              <a:t>?</a:t>
            </a:r>
          </a:p>
          <a:p>
            <a:pPr marL="0" lvl="0" indent="0">
              <a:buNone/>
            </a:pPr>
            <a:r>
              <a:rPr lang="en-US" sz="2800" dirty="0">
                <a:solidFill>
                  <a:prstClr val="black"/>
                </a:solidFill>
              </a:rPr>
              <a:t>2.  Getting out their </a:t>
            </a:r>
            <a:r>
              <a:rPr lang="en-US" sz="2800" dirty="0" smtClean="0">
                <a:solidFill>
                  <a:prstClr val="black"/>
                </a:solidFill>
              </a:rPr>
              <a:t>message</a:t>
            </a:r>
          </a:p>
          <a:p>
            <a:pPr marL="403225" lvl="0" indent="0" defTabSz="403225">
              <a:buNone/>
            </a:pPr>
            <a:r>
              <a:rPr lang="en-US" sz="2800" dirty="0" smtClean="0">
                <a:solidFill>
                  <a:prstClr val="black"/>
                </a:solidFill>
              </a:rPr>
              <a:t>a</a:t>
            </a:r>
            <a:r>
              <a:rPr lang="en-US" sz="2800" dirty="0">
                <a:solidFill>
                  <a:prstClr val="black"/>
                </a:solidFill>
              </a:rPr>
              <a:t>.  Expensive TV advertising has long been the primary </a:t>
            </a:r>
            <a:r>
              <a:rPr lang="en-US" sz="2800" dirty="0" smtClean="0">
                <a:solidFill>
                  <a:prstClr val="black"/>
                </a:solidFill>
              </a:rPr>
              <a:t>means </a:t>
            </a:r>
            <a:r>
              <a:rPr lang="en-US" sz="2800" dirty="0">
                <a:solidFill>
                  <a:prstClr val="black"/>
                </a:solidFill>
              </a:rPr>
              <a:t>of reaching </a:t>
            </a:r>
            <a:r>
              <a:rPr lang="en-US" sz="2800" dirty="0" smtClean="0">
                <a:solidFill>
                  <a:prstClr val="black"/>
                </a:solidFill>
              </a:rPr>
              <a:t>voters.</a:t>
            </a:r>
          </a:p>
          <a:p>
            <a:pPr marL="403225" lvl="0" indent="0" defTabSz="403225">
              <a:buNone/>
            </a:pPr>
            <a:r>
              <a:rPr lang="en-US" sz="2800" dirty="0" smtClean="0">
                <a:solidFill>
                  <a:prstClr val="black"/>
                </a:solidFill>
              </a:rPr>
              <a:t>b</a:t>
            </a:r>
            <a:r>
              <a:rPr lang="en-US" sz="2800" dirty="0">
                <a:solidFill>
                  <a:prstClr val="black"/>
                </a:solidFill>
              </a:rPr>
              <a:t>. The internet and social media are now major vehicles </a:t>
            </a:r>
            <a:r>
              <a:rPr lang="en-US" sz="2800" dirty="0" smtClean="0">
                <a:solidFill>
                  <a:prstClr val="black"/>
                </a:solidFill>
              </a:rPr>
              <a:t>through </a:t>
            </a:r>
            <a:r>
              <a:rPr lang="en-US" sz="2800" dirty="0">
                <a:solidFill>
                  <a:prstClr val="black"/>
                </a:solidFill>
              </a:rPr>
              <a:t>which politicians reach voters.  </a:t>
            </a:r>
            <a:endParaRPr lang="en-US" sz="2800" dirty="0" smtClean="0">
              <a:solidFill>
                <a:prstClr val="black"/>
              </a:solidFill>
            </a:endParaRPr>
          </a:p>
          <a:p>
            <a:pPr marL="744538" lvl="0" indent="0">
              <a:buNone/>
            </a:pPr>
            <a:r>
              <a:rPr lang="en-US" sz="2800" dirty="0" smtClean="0">
                <a:solidFill>
                  <a:prstClr val="black"/>
                </a:solidFill>
              </a:rPr>
              <a:t>1</a:t>
            </a:r>
            <a:r>
              <a:rPr lang="en-US" sz="2800" dirty="0">
                <a:solidFill>
                  <a:prstClr val="black"/>
                </a:solidFill>
              </a:rPr>
              <a:t>.)  All candidates now have their own </a:t>
            </a:r>
            <a:r>
              <a:rPr lang="en-US" sz="2800" dirty="0" smtClean="0">
                <a:solidFill>
                  <a:prstClr val="black"/>
                </a:solidFill>
              </a:rPr>
              <a:t>websites.</a:t>
            </a:r>
          </a:p>
          <a:p>
            <a:pPr marL="744538" lvl="0" indent="0">
              <a:buNone/>
            </a:pPr>
            <a:r>
              <a:rPr lang="en-US" sz="2800" dirty="0" smtClean="0">
                <a:solidFill>
                  <a:prstClr val="black"/>
                </a:solidFill>
              </a:rPr>
              <a:t>2</a:t>
            </a:r>
            <a:r>
              <a:rPr lang="en-US" sz="2800" dirty="0">
                <a:solidFill>
                  <a:prstClr val="black"/>
                </a:solidFill>
              </a:rPr>
              <a:t>.)  The internet and email has made fund-raising much </a:t>
            </a:r>
            <a:r>
              <a:rPr lang="en-US" sz="2800" dirty="0" smtClean="0">
                <a:solidFill>
                  <a:prstClr val="black"/>
                </a:solidFill>
              </a:rPr>
              <a:t>cheaper </a:t>
            </a:r>
            <a:r>
              <a:rPr lang="en-US" sz="2800" dirty="0">
                <a:solidFill>
                  <a:prstClr val="black"/>
                </a:solidFill>
              </a:rPr>
              <a:t>and more </a:t>
            </a:r>
            <a:r>
              <a:rPr lang="en-US" sz="2800" dirty="0" smtClean="0">
                <a:solidFill>
                  <a:prstClr val="black"/>
                </a:solidFill>
              </a:rPr>
              <a:t>effective.</a:t>
            </a:r>
          </a:p>
          <a:p>
            <a:pPr marL="403225" lvl="0" indent="0">
              <a:buNone/>
            </a:pPr>
            <a:r>
              <a:rPr lang="en-US" sz="2800" dirty="0" smtClean="0">
                <a:solidFill>
                  <a:prstClr val="black"/>
                </a:solidFill>
              </a:rPr>
              <a:t>c</a:t>
            </a:r>
            <a:r>
              <a:rPr lang="en-US" sz="2800" dirty="0">
                <a:solidFill>
                  <a:prstClr val="black"/>
                </a:solidFill>
              </a:rPr>
              <a:t>. Politicians must also travel constantly and make </a:t>
            </a:r>
            <a:r>
              <a:rPr lang="en-US" sz="2800" dirty="0" smtClean="0">
                <a:solidFill>
                  <a:prstClr val="black"/>
                </a:solidFill>
              </a:rPr>
              <a:t>speeches</a:t>
            </a:r>
            <a:r>
              <a:rPr lang="en-US" sz="2800" dirty="0">
                <a:solidFill>
                  <a:prstClr val="black"/>
                </a:solidFill>
              </a:rPr>
              <a:t>.</a:t>
            </a:r>
          </a:p>
        </p:txBody>
      </p:sp>
    </p:spTree>
    <p:extLst>
      <p:ext uri="{BB962C8B-B14F-4D97-AF65-F5344CB8AC3E}">
        <p14:creationId xmlns:p14="http://schemas.microsoft.com/office/powerpoint/2010/main" val="2400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563562"/>
          </a:xfrm>
        </p:spPr>
        <p:txBody>
          <a:bodyPr>
            <a:noAutofit/>
          </a:bodyPr>
          <a:lstStyle/>
          <a:p>
            <a:r>
              <a:rPr lang="en-US" sz="3600" b="1" dirty="0"/>
              <a:t>IV.  State Variations </a:t>
            </a:r>
            <a:r>
              <a:rPr lang="en-US" sz="3600" b="1" dirty="0" smtClean="0"/>
              <a:t> </a:t>
            </a:r>
            <a:r>
              <a:rPr lang="en-US" sz="3600" b="1" dirty="0" smtClean="0">
                <a:solidFill>
                  <a:schemeClr val="bg1"/>
                </a:solidFill>
              </a:rPr>
              <a:t>on </a:t>
            </a:r>
            <a:r>
              <a:rPr lang="en-US" sz="3600" b="1" dirty="0">
                <a:solidFill>
                  <a:schemeClr val="bg1"/>
                </a:solidFill>
              </a:rPr>
              <a:t>Elections - Some </a:t>
            </a:r>
            <a:r>
              <a:rPr lang="en-US" sz="3600" b="1" dirty="0"/>
              <a:t>states allow for the following.  Some do not.</a:t>
            </a:r>
          </a:p>
        </p:txBody>
      </p:sp>
      <p:sp>
        <p:nvSpPr>
          <p:cNvPr id="3" name="Content Placeholder 2"/>
          <p:cNvSpPr>
            <a:spLocks noGrp="1"/>
          </p:cNvSpPr>
          <p:nvPr>
            <p:ph idx="1"/>
          </p:nvPr>
        </p:nvSpPr>
        <p:spPr>
          <a:xfrm>
            <a:off x="228600" y="1524000"/>
            <a:ext cx="8763000" cy="5181600"/>
          </a:xfrm>
        </p:spPr>
        <p:txBody>
          <a:bodyPr>
            <a:normAutofit/>
          </a:bodyPr>
          <a:lstStyle/>
          <a:p>
            <a:pPr marL="0" indent="0">
              <a:buNone/>
            </a:pPr>
            <a:r>
              <a:rPr lang="en-US" sz="3600" dirty="0" smtClean="0"/>
              <a:t>C.  Recall </a:t>
            </a:r>
            <a:r>
              <a:rPr lang="en-US" sz="3600" dirty="0"/>
              <a:t>- A vote to remove an elected official from office before his term has </a:t>
            </a:r>
            <a:r>
              <a:rPr lang="en-US" sz="3600" dirty="0" smtClean="0"/>
              <a:t>expired.</a:t>
            </a:r>
          </a:p>
          <a:p>
            <a:pPr marL="568325" indent="0">
              <a:buNone/>
            </a:pPr>
            <a:r>
              <a:rPr lang="en-US" sz="3600" dirty="0" smtClean="0"/>
              <a:t>1.  Ex:  Arnold Schwarzenegger defeated Gray Davis in a California Recall election before Davis' term was up back in 2003.</a:t>
            </a:r>
          </a:p>
          <a:p>
            <a:pPr marL="568325" indent="0">
              <a:buNone/>
            </a:pPr>
            <a:r>
              <a:rPr lang="en-US" sz="3600" dirty="0" smtClean="0"/>
              <a:t>2</a:t>
            </a:r>
            <a:r>
              <a:rPr lang="en-US" sz="3600" dirty="0"/>
              <a:t>.  Wisconsin Governor Scott Walker survived a recall election in 2012.  </a:t>
            </a:r>
          </a:p>
          <a:p>
            <a:pPr marL="0" indent="0">
              <a:buNone/>
            </a:pPr>
            <a:endParaRPr lang="en-US" sz="3600" dirty="0"/>
          </a:p>
        </p:txBody>
      </p:sp>
    </p:spTree>
    <p:extLst>
      <p:ext uri="{BB962C8B-B14F-4D97-AF65-F5344CB8AC3E}">
        <p14:creationId xmlns:p14="http://schemas.microsoft.com/office/powerpoint/2010/main" val="26569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563562"/>
          </a:xfrm>
        </p:spPr>
        <p:txBody>
          <a:bodyPr>
            <a:noAutofit/>
          </a:bodyPr>
          <a:lstStyle/>
          <a:p>
            <a:r>
              <a:rPr lang="en-US" sz="3600" b="1" dirty="0"/>
              <a:t>IV.  State Variations </a:t>
            </a:r>
            <a:r>
              <a:rPr lang="en-US" sz="3600" b="1" dirty="0" smtClean="0"/>
              <a:t> </a:t>
            </a:r>
            <a:r>
              <a:rPr lang="en-US" sz="3600" b="1" dirty="0" smtClean="0">
                <a:solidFill>
                  <a:schemeClr val="bg1"/>
                </a:solidFill>
              </a:rPr>
              <a:t>on </a:t>
            </a:r>
            <a:r>
              <a:rPr lang="en-US" sz="3600" b="1" dirty="0">
                <a:solidFill>
                  <a:schemeClr val="bg1"/>
                </a:solidFill>
              </a:rPr>
              <a:t>Elections - Some </a:t>
            </a:r>
            <a:r>
              <a:rPr lang="en-US" sz="3600" b="1" dirty="0"/>
              <a:t>states allow for the following.  Some do not.</a:t>
            </a:r>
          </a:p>
        </p:txBody>
      </p:sp>
      <p:sp>
        <p:nvSpPr>
          <p:cNvPr id="3" name="Content Placeholder 2"/>
          <p:cNvSpPr>
            <a:spLocks noGrp="1"/>
          </p:cNvSpPr>
          <p:nvPr>
            <p:ph idx="1"/>
          </p:nvPr>
        </p:nvSpPr>
        <p:spPr>
          <a:xfrm>
            <a:off x="228600" y="1524000"/>
            <a:ext cx="8763000" cy="5181600"/>
          </a:xfrm>
        </p:spPr>
        <p:txBody>
          <a:bodyPr>
            <a:normAutofit/>
          </a:bodyPr>
          <a:lstStyle/>
          <a:p>
            <a:pPr marL="0" indent="0">
              <a:buNone/>
            </a:pPr>
            <a:r>
              <a:rPr lang="en-US" sz="4000" dirty="0"/>
              <a:t>D.  Run-Off Elections (a few slides ago)</a:t>
            </a:r>
          </a:p>
          <a:p>
            <a:pPr marL="0" indent="0">
              <a:buNone/>
            </a:pPr>
            <a:endParaRPr lang="en-US" sz="3600" dirty="0"/>
          </a:p>
        </p:txBody>
      </p:sp>
    </p:spTree>
    <p:extLst>
      <p:ext uri="{BB962C8B-B14F-4D97-AF65-F5344CB8AC3E}">
        <p14:creationId xmlns:p14="http://schemas.microsoft.com/office/powerpoint/2010/main" val="6793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6248400" cy="563562"/>
          </a:xfrm>
        </p:spPr>
        <p:txBody>
          <a:bodyPr>
            <a:noAutofit/>
          </a:bodyPr>
          <a:lstStyle/>
          <a:p>
            <a:r>
              <a:rPr lang="en-US" sz="3600" b="1" dirty="0" smtClean="0"/>
              <a:t>VI. </a:t>
            </a:r>
            <a:r>
              <a:rPr lang="en-US" sz="3600" b="1" dirty="0"/>
              <a:t>Media coverage of elections.</a:t>
            </a:r>
          </a:p>
        </p:txBody>
      </p:sp>
      <p:sp>
        <p:nvSpPr>
          <p:cNvPr id="3" name="Content Placeholder 2"/>
          <p:cNvSpPr>
            <a:spLocks noGrp="1"/>
          </p:cNvSpPr>
          <p:nvPr>
            <p:ph idx="1"/>
          </p:nvPr>
        </p:nvSpPr>
        <p:spPr>
          <a:xfrm>
            <a:off x="228600" y="1371600"/>
            <a:ext cx="8763000" cy="5181600"/>
          </a:xfrm>
        </p:spPr>
        <p:txBody>
          <a:bodyPr>
            <a:normAutofit/>
          </a:bodyPr>
          <a:lstStyle/>
          <a:p>
            <a:pPr marL="0" indent="0">
              <a:buNone/>
            </a:pPr>
            <a:r>
              <a:rPr lang="en-US" sz="2900" dirty="0"/>
              <a:t>A.  The media largely reports on each campaign's strategy and who's up or down in the latest polls, called "Horse-race coverage." </a:t>
            </a:r>
          </a:p>
          <a:p>
            <a:pPr marL="0" indent="0">
              <a:buNone/>
            </a:pPr>
            <a:r>
              <a:rPr lang="en-US" sz="2900" dirty="0"/>
              <a:t>B.  News outlets seem to think that the candidates' policy positions do not hold </a:t>
            </a:r>
            <a:r>
              <a:rPr lang="en-US" sz="2900" dirty="0" smtClean="0"/>
              <a:t>viewers' </a:t>
            </a:r>
            <a:r>
              <a:rPr lang="en-US" sz="2900" dirty="0"/>
              <a:t>and </a:t>
            </a:r>
            <a:r>
              <a:rPr lang="en-US" sz="2900" dirty="0" smtClean="0"/>
              <a:t>readers' interest</a:t>
            </a:r>
            <a:r>
              <a:rPr lang="en-US" sz="2900" dirty="0"/>
              <a:t>, so they do not report on them very much.  </a:t>
            </a:r>
          </a:p>
          <a:p>
            <a:pPr marL="0" indent="0">
              <a:buNone/>
            </a:pPr>
            <a:r>
              <a:rPr lang="en-US" sz="2900" dirty="0" smtClean="0"/>
              <a:t>C. </a:t>
            </a:r>
            <a:r>
              <a:rPr lang="en-US" sz="2900" dirty="0"/>
              <a:t>What little coverage there is of policy is largely "Sound-bite coverage" - Broadcasting short quotes from a candidate's speech rather than a more detailed explanation of their positions.</a:t>
            </a:r>
          </a:p>
        </p:txBody>
      </p:sp>
    </p:spTree>
    <p:extLst>
      <p:ext uri="{BB962C8B-B14F-4D97-AF65-F5344CB8AC3E}">
        <p14:creationId xmlns:p14="http://schemas.microsoft.com/office/powerpoint/2010/main" val="12403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6248400" cy="563562"/>
          </a:xfrm>
        </p:spPr>
        <p:txBody>
          <a:bodyPr>
            <a:noAutofit/>
          </a:bodyPr>
          <a:lstStyle/>
          <a:p>
            <a:r>
              <a:rPr lang="en-US" sz="3600" b="1" dirty="0" smtClean="0"/>
              <a:t>VI. </a:t>
            </a:r>
            <a:r>
              <a:rPr lang="en-US" sz="3600" b="1" dirty="0"/>
              <a:t>Media coverage of elections.</a:t>
            </a:r>
          </a:p>
        </p:txBody>
      </p:sp>
      <p:sp>
        <p:nvSpPr>
          <p:cNvPr id="3" name="Content Placeholder 2"/>
          <p:cNvSpPr>
            <a:spLocks noGrp="1"/>
          </p:cNvSpPr>
          <p:nvPr>
            <p:ph idx="1"/>
          </p:nvPr>
        </p:nvSpPr>
        <p:spPr>
          <a:xfrm>
            <a:off x="228600" y="1371600"/>
            <a:ext cx="8763000" cy="5181600"/>
          </a:xfrm>
        </p:spPr>
        <p:txBody>
          <a:bodyPr>
            <a:normAutofit/>
          </a:bodyPr>
          <a:lstStyle/>
          <a:p>
            <a:pPr marL="520700" indent="0">
              <a:buNone/>
            </a:pPr>
            <a:r>
              <a:rPr lang="en-US" sz="3600" dirty="0"/>
              <a:t>1.  Average sound bites have shrunk from about 42 seconds in the late 60s to less than 8 seconds today</a:t>
            </a:r>
            <a:r>
              <a:rPr lang="en-US" sz="3600" dirty="0" smtClean="0"/>
              <a:t>.</a:t>
            </a:r>
          </a:p>
          <a:p>
            <a:pPr marL="0" indent="0">
              <a:buNone/>
            </a:pPr>
            <a:r>
              <a:rPr lang="en-US" sz="3600" dirty="0" smtClean="0"/>
              <a:t>D.  All of this make it difficult for candidates to convey more detailed messages to voters by way of the media.</a:t>
            </a:r>
            <a:endParaRPr lang="en-US" sz="3600" dirty="0"/>
          </a:p>
        </p:txBody>
      </p:sp>
    </p:spTree>
    <p:extLst>
      <p:ext uri="{BB962C8B-B14F-4D97-AF65-F5344CB8AC3E}">
        <p14:creationId xmlns:p14="http://schemas.microsoft.com/office/powerpoint/2010/main" val="5179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6248400" cy="563562"/>
          </a:xfrm>
        </p:spPr>
        <p:txBody>
          <a:bodyPr>
            <a:noAutofit/>
          </a:bodyPr>
          <a:lstStyle/>
          <a:p>
            <a:r>
              <a:rPr lang="en-US" sz="3600" b="1" dirty="0" smtClean="0"/>
              <a:t>VI. </a:t>
            </a:r>
            <a:r>
              <a:rPr lang="en-US" sz="3600" b="1" dirty="0"/>
              <a:t>Media coverage of elections.</a:t>
            </a:r>
          </a:p>
        </p:txBody>
      </p:sp>
      <p:sp>
        <p:nvSpPr>
          <p:cNvPr id="3" name="Content Placeholder 2"/>
          <p:cNvSpPr>
            <a:spLocks noGrp="1"/>
          </p:cNvSpPr>
          <p:nvPr>
            <p:ph idx="1"/>
          </p:nvPr>
        </p:nvSpPr>
        <p:spPr>
          <a:xfrm>
            <a:off x="228600" y="1371600"/>
            <a:ext cx="8763000" cy="5181600"/>
          </a:xfrm>
        </p:spPr>
        <p:txBody>
          <a:bodyPr>
            <a:normAutofit/>
          </a:bodyPr>
          <a:lstStyle/>
          <a:p>
            <a:pPr marL="0" indent="0">
              <a:buNone/>
            </a:pPr>
            <a:r>
              <a:rPr lang="en-US" sz="3600" dirty="0"/>
              <a:t>E</a:t>
            </a:r>
            <a:r>
              <a:rPr lang="en-US" sz="3600" dirty="0" smtClean="0"/>
              <a:t>.  During </a:t>
            </a:r>
            <a:r>
              <a:rPr lang="en-US" sz="3600" dirty="0"/>
              <a:t>elections and year-round, the media “sets the agenda;” that is, it greatly influences what we, the voters, think is an important issue.  </a:t>
            </a:r>
            <a:endParaRPr lang="en-US" sz="3600" dirty="0" smtClean="0"/>
          </a:p>
          <a:p>
            <a:pPr marL="0" indent="0">
              <a:buNone/>
            </a:pPr>
            <a:r>
              <a:rPr lang="en-US" sz="3600" dirty="0" smtClean="0"/>
              <a:t>	1.  If </a:t>
            </a:r>
            <a:r>
              <a:rPr lang="en-US" sz="3600" dirty="0"/>
              <a:t>the media is covering it, it must </a:t>
            </a:r>
            <a:r>
              <a:rPr lang="en-US" sz="3600" dirty="0" smtClean="0"/>
              <a:t>	matter</a:t>
            </a:r>
            <a:r>
              <a:rPr lang="en-US" sz="3600" dirty="0"/>
              <a:t>.</a:t>
            </a:r>
          </a:p>
        </p:txBody>
      </p:sp>
    </p:spTree>
    <p:extLst>
      <p:ext uri="{BB962C8B-B14F-4D97-AF65-F5344CB8AC3E}">
        <p14:creationId xmlns:p14="http://schemas.microsoft.com/office/powerpoint/2010/main" val="24045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70276" cy="6858000"/>
          </a:xfr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79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457200"/>
            <a:ext cx="9220200" cy="563562"/>
          </a:xfrm>
        </p:spPr>
        <p:txBody>
          <a:bodyPr>
            <a:normAutofit fontScale="90000"/>
          </a:bodyPr>
          <a:lstStyle/>
          <a:p>
            <a:r>
              <a:rPr lang="en-US" dirty="0"/>
              <a:t>I.  Modern American </a:t>
            </a:r>
            <a:r>
              <a:rPr lang="en-US" dirty="0">
                <a:solidFill>
                  <a:schemeClr val="bg1"/>
                </a:solidFill>
              </a:rPr>
              <a:t>Political Campaigns</a:t>
            </a:r>
          </a:p>
        </p:txBody>
      </p:sp>
      <p:sp>
        <p:nvSpPr>
          <p:cNvPr id="3" name="Content Placeholder 2"/>
          <p:cNvSpPr>
            <a:spLocks noGrp="1"/>
          </p:cNvSpPr>
          <p:nvPr>
            <p:ph idx="1"/>
          </p:nvPr>
        </p:nvSpPr>
        <p:spPr>
          <a:xfrm>
            <a:off x="228600" y="1066800"/>
            <a:ext cx="8534400" cy="5486400"/>
          </a:xfrm>
        </p:spPr>
        <p:txBody>
          <a:bodyPr>
            <a:normAutofit/>
          </a:bodyPr>
          <a:lstStyle/>
          <a:p>
            <a:pPr marL="0" indent="0">
              <a:buNone/>
            </a:pPr>
            <a:r>
              <a:rPr lang="en-US" dirty="0"/>
              <a:t>B.  What is the money spent on</a:t>
            </a:r>
            <a:r>
              <a:rPr lang="en-US" dirty="0" smtClean="0"/>
              <a:t>?</a:t>
            </a:r>
          </a:p>
          <a:p>
            <a:pPr marL="0" lvl="0" indent="0">
              <a:buNone/>
            </a:pPr>
            <a:r>
              <a:rPr lang="en-US" sz="2700" dirty="0">
                <a:solidFill>
                  <a:prstClr val="black"/>
                </a:solidFill>
              </a:rPr>
              <a:t>3.  All of this money needed to run for office leads to concerns that those who contribute to political campaigns end up having undue influence of our elections.</a:t>
            </a:r>
          </a:p>
        </p:txBody>
      </p:sp>
    </p:spTree>
    <p:extLst>
      <p:ext uri="{BB962C8B-B14F-4D97-AF65-F5344CB8AC3E}">
        <p14:creationId xmlns:p14="http://schemas.microsoft.com/office/powerpoint/2010/main" val="1094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534400" cy="5257800"/>
          </a:xfrm>
        </p:spPr>
        <p:txBody>
          <a:bodyPr>
            <a:normAutofit/>
          </a:bodyPr>
          <a:lstStyle/>
          <a:p>
            <a:pPr marL="0" indent="0">
              <a:buNone/>
            </a:pPr>
            <a:r>
              <a:rPr lang="en-US" sz="3600" dirty="0"/>
              <a:t>A.  Types </a:t>
            </a:r>
          </a:p>
          <a:p>
            <a:pPr marL="0" indent="0">
              <a:buNone/>
            </a:pPr>
            <a:r>
              <a:rPr lang="en-US" sz="3600" dirty="0"/>
              <a:t>1.  Open - Any voter in the district may participate. </a:t>
            </a:r>
          </a:p>
          <a:p>
            <a:pPr marL="0" indent="0">
              <a:buNone/>
            </a:pPr>
            <a:r>
              <a:rPr lang="en-US" sz="3600" dirty="0"/>
              <a:t>2.  Closed - Only voters who have registered as a member of a particular political party may participate </a:t>
            </a:r>
            <a:r>
              <a:rPr lang="en-US" sz="3600" dirty="0" smtClean="0"/>
              <a:t>in </a:t>
            </a:r>
            <a:r>
              <a:rPr lang="en-US" sz="3600" dirty="0"/>
              <a:t>that party's primary/caucus.</a:t>
            </a:r>
          </a:p>
          <a:p>
            <a:pPr marL="0" indent="0">
              <a:buNone/>
            </a:pPr>
            <a:endParaRPr lang="en-US" dirty="0"/>
          </a:p>
        </p:txBody>
      </p:sp>
    </p:spTree>
    <p:extLst>
      <p:ext uri="{BB962C8B-B14F-4D97-AF65-F5344CB8AC3E}">
        <p14:creationId xmlns:p14="http://schemas.microsoft.com/office/powerpoint/2010/main" val="114080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229600" cy="5257800"/>
          </a:xfrm>
        </p:spPr>
        <p:txBody>
          <a:bodyPr/>
          <a:lstStyle/>
          <a:p>
            <a:pPr marL="568325" indent="0">
              <a:buNone/>
            </a:pPr>
            <a:r>
              <a:rPr lang="en-US" sz="4000" dirty="0" smtClean="0"/>
              <a:t>a.  Why have a closed primary?  </a:t>
            </a:r>
          </a:p>
          <a:p>
            <a:pPr marL="568325" indent="0">
              <a:buNone/>
            </a:pPr>
            <a:r>
              <a:rPr lang="en-US" sz="4000" dirty="0" smtClean="0"/>
              <a:t>To prevent "strategic voting" by the opposition - voting for a candidate who you think will be easy for your candidate to defeat.</a:t>
            </a:r>
          </a:p>
          <a:p>
            <a:endParaRPr lang="en-US" dirty="0"/>
          </a:p>
        </p:txBody>
      </p:sp>
    </p:spTree>
    <p:extLst>
      <p:ext uri="{BB962C8B-B14F-4D97-AF65-F5344CB8AC3E}">
        <p14:creationId xmlns:p14="http://schemas.microsoft.com/office/powerpoint/2010/main" val="8788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3786" cy="563562"/>
          </a:xfrm>
        </p:spPr>
        <p:txBody>
          <a:bodyPr>
            <a:normAutofit fontScale="90000"/>
          </a:bodyPr>
          <a:lstStyle/>
          <a:p>
            <a:r>
              <a:rPr lang="en-US" b="1" dirty="0" smtClean="0"/>
              <a:t>II. Primaries </a:t>
            </a:r>
            <a:r>
              <a:rPr lang="en-US" b="1" dirty="0"/>
              <a:t>and </a:t>
            </a:r>
            <a:r>
              <a:rPr lang="en-US" b="1" dirty="0" smtClean="0"/>
              <a:t>Caucuses</a:t>
            </a:r>
            <a:endParaRPr lang="en-US" dirty="0"/>
          </a:p>
        </p:txBody>
      </p:sp>
      <p:sp>
        <p:nvSpPr>
          <p:cNvPr id="3" name="Content Placeholder 2"/>
          <p:cNvSpPr>
            <a:spLocks noGrp="1"/>
          </p:cNvSpPr>
          <p:nvPr>
            <p:ph idx="1"/>
          </p:nvPr>
        </p:nvSpPr>
        <p:spPr>
          <a:xfrm>
            <a:off x="228600" y="1295400"/>
            <a:ext cx="8763000" cy="5257800"/>
          </a:xfrm>
        </p:spPr>
        <p:txBody>
          <a:bodyPr>
            <a:normAutofit/>
          </a:bodyPr>
          <a:lstStyle/>
          <a:p>
            <a:pPr marL="0" indent="0">
              <a:buNone/>
            </a:pPr>
            <a:r>
              <a:rPr lang="en-US" sz="3600" dirty="0"/>
              <a:t>B.  Delegates - Those from each state who will cast votes for their party at the national convention for President.</a:t>
            </a:r>
          </a:p>
          <a:p>
            <a:pPr marL="0" indent="0">
              <a:buNone/>
            </a:pPr>
            <a:r>
              <a:rPr lang="en-US" sz="3600" dirty="0"/>
              <a:t>1.  Pledged - Delegates who are chosen by the voters in the primaries/caucuses and are obligated to vote </a:t>
            </a:r>
            <a:r>
              <a:rPr lang="en-US" sz="3600" dirty="0" smtClean="0"/>
              <a:t>for </a:t>
            </a:r>
            <a:r>
              <a:rPr lang="en-US" sz="3600" dirty="0"/>
              <a:t>a particular candidate.  </a:t>
            </a:r>
          </a:p>
          <a:p>
            <a:endParaRPr lang="en-US" dirty="0"/>
          </a:p>
        </p:txBody>
      </p:sp>
    </p:spTree>
    <p:extLst>
      <p:ext uri="{BB962C8B-B14F-4D97-AF65-F5344CB8AC3E}">
        <p14:creationId xmlns:p14="http://schemas.microsoft.com/office/powerpoint/2010/main" val="2672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2367</Words>
  <Application>Microsoft Office PowerPoint</Application>
  <PresentationFormat>On-screen Show (4:3)</PresentationFormat>
  <Paragraphs>184</Paragraphs>
  <Slides>55</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55</vt:i4>
      </vt:variant>
    </vt:vector>
  </HeadingPairs>
  <TitlesOfParts>
    <vt:vector size="60" baseType="lpstr">
      <vt:lpstr>Arial</vt:lpstr>
      <vt:lpstr>Calibri</vt:lpstr>
      <vt:lpstr>Office Theme</vt:lpstr>
      <vt:lpstr>Default Design</vt:lpstr>
      <vt:lpstr>1_Office Theme</vt:lpstr>
      <vt:lpstr>National Elections </vt:lpstr>
      <vt:lpstr>I.  Modern American Political Campaigns</vt:lpstr>
      <vt:lpstr>I.  Modern American Political Campaigns</vt:lpstr>
      <vt:lpstr>I.  Modern American Political Campaigns</vt:lpstr>
      <vt:lpstr>I.  Modern American Political Campaigns</vt:lpstr>
      <vt:lpstr>I.  Modern American Political Campaigns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 Primaries and Caucuses</vt:lpstr>
      <vt:lpstr>III.  The Electoral College</vt:lpstr>
      <vt:lpstr>III.  The Electoral College</vt:lpstr>
      <vt:lpstr>III.  The Electoral College</vt:lpstr>
      <vt:lpstr>III.  The Electoral College</vt:lpstr>
      <vt:lpstr>PowerPoint Presentation</vt:lpstr>
      <vt:lpstr>PowerPoint Presentation</vt:lpstr>
      <vt:lpstr>III.  The Electoral College</vt:lpstr>
      <vt:lpstr>PowerPoint Presentation</vt:lpstr>
      <vt:lpstr>PowerPoint Presentation</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Congressional Elections and our Two-Party System</vt:lpstr>
      <vt:lpstr>IV.  State Variations  on Elections - Some states allow for the following.  Some do not.</vt:lpstr>
      <vt:lpstr>IV.  State Variations  on Elections - Some states allow for the following.  Some do not.</vt:lpstr>
      <vt:lpstr>IV.  State Variations  on Elections - Some states allow for the following.  Some do not.</vt:lpstr>
      <vt:lpstr>IV.  State Variations  on Elections - Some states allow for the following.  Some do not.</vt:lpstr>
      <vt:lpstr>VI. Media coverage of elections.</vt:lpstr>
      <vt:lpstr>VI. Media coverage of elections.</vt:lpstr>
      <vt:lpstr>VI. Media coverage of elections.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Elections</dc:title>
  <dc:creator>BSD</dc:creator>
  <cp:lastModifiedBy>Gordon Petrous</cp:lastModifiedBy>
  <cp:revision>60</cp:revision>
  <dcterms:created xsi:type="dcterms:W3CDTF">2016-10-07T14:34:46Z</dcterms:created>
  <dcterms:modified xsi:type="dcterms:W3CDTF">2018-08-14T01:22:31Z</dcterms:modified>
</cp:coreProperties>
</file>