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7" r:id="rId2"/>
    <p:sldId id="260" r:id="rId3"/>
    <p:sldId id="273" r:id="rId4"/>
    <p:sldId id="259" r:id="rId5"/>
    <p:sldId id="258" r:id="rId6"/>
    <p:sldId id="261" r:id="rId7"/>
    <p:sldId id="265" r:id="rId8"/>
    <p:sldId id="278" r:id="rId9"/>
    <p:sldId id="267" r:id="rId10"/>
    <p:sldId id="280" r:id="rId11"/>
    <p:sldId id="269" r:id="rId12"/>
    <p:sldId id="271" r:id="rId13"/>
    <p:sldId id="272" r:id="rId14"/>
    <p:sldId id="274" r:id="rId15"/>
    <p:sldId id="276" r:id="rId16"/>
    <p:sldId id="277" r:id="rId17"/>
    <p:sldId id="281" r:id="rId18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2EBF828B-2012-4C93-BE98-0569DEEC276C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F2F7BBDD-4406-4A66-AB34-C0262F25F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268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A0CB-77B8-4D31-962A-BFC0D185DBEC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C816-EEDA-42D4-8FD5-B5663020F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2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A0CB-77B8-4D31-962A-BFC0D185DBEC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C816-EEDA-42D4-8FD5-B5663020F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14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A0CB-77B8-4D31-962A-BFC0D185DBEC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C816-EEDA-42D4-8FD5-B5663020F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08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A0CB-77B8-4D31-962A-BFC0D185DBEC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C816-EEDA-42D4-8FD5-B5663020F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004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A0CB-77B8-4D31-962A-BFC0D185DBEC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C816-EEDA-42D4-8FD5-B5663020F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434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A0CB-77B8-4D31-962A-BFC0D185DBEC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C816-EEDA-42D4-8FD5-B5663020F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191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A0CB-77B8-4D31-962A-BFC0D185DBEC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C816-EEDA-42D4-8FD5-B5663020F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015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A0CB-77B8-4D31-962A-BFC0D185DBEC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C816-EEDA-42D4-8FD5-B5663020F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99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A0CB-77B8-4D31-962A-BFC0D185DBEC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C816-EEDA-42D4-8FD5-B5663020F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924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A0CB-77B8-4D31-962A-BFC0D185DBEC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C816-EEDA-42D4-8FD5-B5663020F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579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A0CB-77B8-4D31-962A-BFC0D185DBEC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C816-EEDA-42D4-8FD5-B5663020F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328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BA0CB-77B8-4D31-962A-BFC0D185DBEC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FC816-EEDA-42D4-8FD5-B5663020F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65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app.discoveryeducation.com/core:player/view/assetGuid/D3257257-307E-4576-AC2D-7C04F606F87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EGkEziYbcJ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457200"/>
            <a:ext cx="8763000" cy="3048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Notes - Political Ideology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45705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Views of our two major parties, Republicans and Democrats (Very broadly speaking!)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525963"/>
          </a:xfrm>
        </p:spPr>
        <p:txBody>
          <a:bodyPr/>
          <a:lstStyle/>
          <a:p>
            <a:pPr algn="ctr"/>
            <a:r>
              <a:rPr lang="en-US" dirty="0" smtClean="0"/>
              <a:t>The Democratic / </a:t>
            </a:r>
            <a:r>
              <a:rPr lang="en-US" u="sng" dirty="0" smtClean="0"/>
              <a:t>Socialist</a:t>
            </a:r>
            <a:r>
              <a:rPr lang="en-US" dirty="0" smtClean="0"/>
              <a:t> View of Capitalism:</a:t>
            </a:r>
          </a:p>
          <a:p>
            <a:pPr algn="ctr"/>
            <a:r>
              <a:rPr lang="en-US" dirty="0" smtClean="0"/>
              <a:t>Upton Sinclair’s the Jungle (United Streaming – World History:  The Modern Era, Segment 3:  Early Industrial </a:t>
            </a:r>
            <a:r>
              <a:rPr lang="en-US" dirty="0" smtClean="0"/>
              <a:t>America </a:t>
            </a:r>
          </a:p>
          <a:p>
            <a:pPr algn="ctr"/>
            <a:r>
              <a:rPr lang="en-US" dirty="0" smtClean="0"/>
              <a:t>(Go to last page of packet)</a:t>
            </a:r>
            <a:endParaRPr lang="en-US" dirty="0" smtClean="0"/>
          </a:p>
          <a:p>
            <a:pPr algn="ctr"/>
            <a:r>
              <a:rPr lang="en-US" u="sng" dirty="0" smtClean="0">
                <a:hlinkClick r:id="rId2"/>
              </a:rPr>
              <a:t>http://app.discoveryeducation.com/core:player/view/assetGuid/D3257257-307E-4576-AC2D-7C04F606F870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044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86800" cy="1470025"/>
          </a:xfrm>
        </p:spPr>
        <p:txBody>
          <a:bodyPr>
            <a:noAutofit/>
          </a:bodyPr>
          <a:lstStyle/>
          <a:p>
            <a:r>
              <a:rPr lang="en-US" sz="2400" b="1" u="sng" dirty="0" smtClean="0"/>
              <a:t>Where they stand on the issues</a:t>
            </a:r>
            <a:br>
              <a:rPr lang="en-US" sz="2400" b="1" u="sng" dirty="0" smtClean="0"/>
            </a:br>
            <a:r>
              <a:rPr lang="en-US" sz="2400" b="1" u="sng" dirty="0" smtClean="0"/>
              <a:t>Democrats/Liberals</a:t>
            </a:r>
            <a:r>
              <a:rPr lang="en-US" sz="2400" b="1" dirty="0" smtClean="0"/>
              <a:t>                               </a:t>
            </a:r>
            <a:r>
              <a:rPr lang="en-US" sz="2400" b="1" u="sng" dirty="0" smtClean="0"/>
              <a:t>Republicans/Conservatives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are more likely to favor…</a:t>
            </a:r>
            <a:br>
              <a:rPr lang="en-US" sz="2400" dirty="0" smtClean="0"/>
            </a:br>
            <a:r>
              <a:rPr lang="en-US" sz="2400" b="1" u="sng" dirty="0" smtClean="0"/>
              <a:t>Economic Issues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676400"/>
            <a:ext cx="86106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sz="3900" b="1" dirty="0">
                <a:solidFill>
                  <a:schemeClr val="tx1"/>
                </a:solidFill>
              </a:rPr>
              <a:t>Cutting Government </a:t>
            </a:r>
            <a:r>
              <a:rPr lang="en-US" sz="3900" b="1" dirty="0" smtClean="0">
                <a:solidFill>
                  <a:schemeClr val="tx1"/>
                </a:solidFill>
              </a:rPr>
              <a:t>Spending</a:t>
            </a:r>
          </a:p>
          <a:p>
            <a:r>
              <a:rPr lang="en-US" sz="3900" b="1" dirty="0" smtClean="0">
                <a:solidFill>
                  <a:srgbClr val="FF0000"/>
                </a:solidFill>
              </a:rPr>
              <a:t>Republicans</a:t>
            </a:r>
          </a:p>
          <a:p>
            <a:r>
              <a:rPr lang="en-US" sz="3900" b="1" dirty="0" smtClean="0">
                <a:solidFill>
                  <a:schemeClr val="tx1"/>
                </a:solidFill>
              </a:rPr>
              <a:t> </a:t>
            </a:r>
            <a:r>
              <a:rPr lang="en-US" sz="3900" b="1" dirty="0">
                <a:solidFill>
                  <a:schemeClr val="tx1"/>
                </a:solidFill>
              </a:rPr>
              <a:t>Pollution Regulations</a:t>
            </a:r>
            <a:endParaRPr lang="en-US" sz="3900" dirty="0">
              <a:solidFill>
                <a:schemeClr val="tx1"/>
              </a:solidFill>
            </a:endParaRPr>
          </a:p>
          <a:p>
            <a:r>
              <a:rPr lang="en-US" sz="3900" b="1" dirty="0" smtClean="0">
                <a:solidFill>
                  <a:srgbClr val="0070C0"/>
                </a:solidFill>
              </a:rPr>
              <a:t>Democrats</a:t>
            </a:r>
          </a:p>
          <a:p>
            <a:r>
              <a:rPr lang="en-US" sz="3900" b="1" dirty="0" smtClean="0">
                <a:solidFill>
                  <a:schemeClr val="tx1"/>
                </a:solidFill>
              </a:rPr>
              <a:t> </a:t>
            </a:r>
            <a:r>
              <a:rPr lang="en-US" sz="3900" b="1" dirty="0">
                <a:solidFill>
                  <a:schemeClr val="tx1"/>
                </a:solidFill>
              </a:rPr>
              <a:t>Raising the CAFE Standards (Corporate Average Fuel Efficiency)</a:t>
            </a:r>
            <a:endParaRPr lang="en-US" sz="3900" dirty="0">
              <a:solidFill>
                <a:schemeClr val="tx1"/>
              </a:solidFill>
            </a:endParaRPr>
          </a:p>
          <a:p>
            <a:r>
              <a:rPr lang="en-US" sz="3900" b="1" dirty="0" smtClean="0">
                <a:solidFill>
                  <a:srgbClr val="0070C0"/>
                </a:solidFill>
              </a:rPr>
              <a:t>Democrats</a:t>
            </a:r>
            <a:r>
              <a:rPr lang="en-US" sz="3900" b="1" dirty="0">
                <a:solidFill>
                  <a:schemeClr val="tx1"/>
                </a:solidFill>
              </a:rPr>
              <a:t> </a:t>
            </a:r>
            <a:endParaRPr lang="en-US" sz="3900" dirty="0">
              <a:solidFill>
                <a:schemeClr val="tx1"/>
              </a:solidFill>
            </a:endParaRPr>
          </a:p>
          <a:p>
            <a:r>
              <a:rPr lang="en-US" sz="3900" b="1" dirty="0">
                <a:solidFill>
                  <a:schemeClr val="tx1"/>
                </a:solidFill>
              </a:rPr>
              <a:t>Tax Cuts to kill a recession</a:t>
            </a:r>
            <a:endParaRPr lang="en-US" sz="3900" dirty="0">
              <a:solidFill>
                <a:schemeClr val="tx1"/>
              </a:solidFill>
            </a:endParaRPr>
          </a:p>
          <a:p>
            <a:r>
              <a:rPr lang="en-US" sz="3900" b="1" dirty="0">
                <a:solidFill>
                  <a:schemeClr val="tx1"/>
                </a:solidFill>
              </a:rPr>
              <a:t> </a:t>
            </a:r>
            <a:r>
              <a:rPr lang="en-US" sz="3900" b="1" dirty="0" smtClean="0">
                <a:solidFill>
                  <a:srgbClr val="FF0000"/>
                </a:solidFill>
              </a:rPr>
              <a:t>Republicans</a:t>
            </a:r>
          </a:p>
          <a:p>
            <a:endParaRPr lang="en-US" sz="4000" dirty="0"/>
          </a:p>
          <a:p>
            <a:endParaRPr lang="en-US" b="1" dirty="0" smtClean="0"/>
          </a:p>
          <a:p>
            <a:pPr algn="r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89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86800" cy="1470025"/>
          </a:xfrm>
        </p:spPr>
        <p:txBody>
          <a:bodyPr>
            <a:noAutofit/>
          </a:bodyPr>
          <a:lstStyle/>
          <a:p>
            <a:r>
              <a:rPr lang="en-US" sz="2400" b="1" u="sng" dirty="0" smtClean="0"/>
              <a:t>Where they stand on the issues</a:t>
            </a:r>
            <a:br>
              <a:rPr lang="en-US" sz="2400" b="1" u="sng" dirty="0" smtClean="0"/>
            </a:br>
            <a:r>
              <a:rPr lang="en-US" sz="2400" b="1" u="sng" dirty="0" smtClean="0"/>
              <a:t>Democrats/Liberals</a:t>
            </a:r>
            <a:r>
              <a:rPr lang="en-US" sz="2400" b="1" dirty="0" smtClean="0"/>
              <a:t>                               </a:t>
            </a:r>
            <a:r>
              <a:rPr lang="en-US" sz="2400" b="1" u="sng" dirty="0" smtClean="0"/>
              <a:t>Republicans/Conservatives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are more likely to favor…</a:t>
            </a:r>
            <a:br>
              <a:rPr lang="en-US" sz="2400" dirty="0" smtClean="0"/>
            </a:br>
            <a:r>
              <a:rPr lang="en-US" sz="2400" b="1" u="sng" dirty="0" smtClean="0"/>
              <a:t>Economic Issues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676400"/>
            <a:ext cx="8610600" cy="4572000"/>
          </a:xfrm>
        </p:spPr>
        <p:txBody>
          <a:bodyPr>
            <a:normAutofit/>
          </a:bodyPr>
          <a:lstStyle/>
          <a:p>
            <a:r>
              <a:rPr lang="en-US" sz="3900" b="1" dirty="0" smtClean="0">
                <a:solidFill>
                  <a:schemeClr val="tx1"/>
                </a:solidFill>
              </a:rPr>
              <a:t>Stimulus spending to kill a recession</a:t>
            </a:r>
            <a:endParaRPr lang="en-US" sz="3900" dirty="0" smtClean="0">
              <a:solidFill>
                <a:schemeClr val="tx1"/>
              </a:solidFill>
            </a:endParaRPr>
          </a:p>
          <a:p>
            <a:r>
              <a:rPr lang="en-US" sz="3900" b="1" dirty="0" smtClean="0">
                <a:solidFill>
                  <a:srgbClr val="0070C0"/>
                </a:solidFill>
              </a:rPr>
              <a:t>Democrats</a:t>
            </a:r>
            <a:r>
              <a:rPr lang="en-US" sz="3900" b="1" dirty="0" smtClean="0">
                <a:solidFill>
                  <a:schemeClr val="tx1"/>
                </a:solidFill>
              </a:rPr>
              <a:t> </a:t>
            </a:r>
            <a:endParaRPr lang="en-US" sz="3900" dirty="0" smtClean="0">
              <a:solidFill>
                <a:schemeClr val="tx1"/>
              </a:solidFill>
            </a:endParaRPr>
          </a:p>
          <a:p>
            <a:r>
              <a:rPr lang="en-US" sz="3900" b="1" dirty="0" smtClean="0">
                <a:solidFill>
                  <a:schemeClr val="tx1"/>
                </a:solidFill>
              </a:rPr>
              <a:t>Privatizing Social Security</a:t>
            </a:r>
            <a:endParaRPr lang="en-US" sz="3900" dirty="0" smtClean="0">
              <a:solidFill>
                <a:schemeClr val="tx1"/>
              </a:solidFill>
            </a:endParaRPr>
          </a:p>
          <a:p>
            <a:r>
              <a:rPr lang="en-US" sz="3900" b="1" dirty="0" smtClean="0">
                <a:solidFill>
                  <a:srgbClr val="FF0000"/>
                </a:solidFill>
              </a:rPr>
              <a:t>Republicans</a:t>
            </a:r>
          </a:p>
          <a:p>
            <a:r>
              <a:rPr lang="en-US" sz="3900" b="1" dirty="0" smtClean="0">
                <a:solidFill>
                  <a:schemeClr val="tx1"/>
                </a:solidFill>
              </a:rPr>
              <a:t>A single payer healthcare system</a:t>
            </a:r>
            <a:endParaRPr lang="en-US" sz="3900" dirty="0" smtClean="0">
              <a:solidFill>
                <a:schemeClr val="tx1"/>
              </a:solidFill>
            </a:endParaRPr>
          </a:p>
          <a:p>
            <a:r>
              <a:rPr lang="en-US" sz="3900" b="1" dirty="0" smtClean="0">
                <a:solidFill>
                  <a:schemeClr val="tx1"/>
                </a:solidFill>
              </a:rPr>
              <a:t> </a:t>
            </a:r>
            <a:r>
              <a:rPr lang="en-US" sz="3900" b="1" dirty="0" smtClean="0">
                <a:solidFill>
                  <a:srgbClr val="0070C0"/>
                </a:solidFill>
              </a:rPr>
              <a:t>Democrats</a:t>
            </a:r>
            <a:endParaRPr lang="en-US" sz="3900" dirty="0" smtClean="0">
              <a:solidFill>
                <a:srgbClr val="0070C0"/>
              </a:solidFill>
            </a:endParaRPr>
          </a:p>
          <a:p>
            <a:pPr algn="r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04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86800" cy="1470025"/>
          </a:xfrm>
        </p:spPr>
        <p:txBody>
          <a:bodyPr>
            <a:noAutofit/>
          </a:bodyPr>
          <a:lstStyle/>
          <a:p>
            <a:r>
              <a:rPr lang="en-US" sz="2400" b="1" u="sng" dirty="0" smtClean="0"/>
              <a:t>Where they stand on the issues</a:t>
            </a:r>
            <a:br>
              <a:rPr lang="en-US" sz="2400" b="1" u="sng" dirty="0" smtClean="0"/>
            </a:br>
            <a:r>
              <a:rPr lang="en-US" sz="2400" b="1" u="sng" dirty="0" smtClean="0"/>
              <a:t>Democrats/Liberals</a:t>
            </a:r>
            <a:r>
              <a:rPr lang="en-US" sz="2400" b="1" dirty="0" smtClean="0"/>
              <a:t>                               </a:t>
            </a:r>
            <a:r>
              <a:rPr lang="en-US" sz="2400" b="1" u="sng" dirty="0" smtClean="0"/>
              <a:t>Republicans/Conservatives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are more likely to favor…</a:t>
            </a:r>
            <a:br>
              <a:rPr lang="en-US" sz="2400" dirty="0" smtClean="0"/>
            </a:br>
            <a:r>
              <a:rPr lang="en-US" sz="2400" b="1" u="sng" dirty="0" smtClean="0"/>
              <a:t>Economic Issues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600200"/>
            <a:ext cx="8610600" cy="4572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College Tuition Grants</a:t>
            </a:r>
            <a:endParaRPr lang="en-US" sz="4000" dirty="0" smtClean="0">
              <a:solidFill>
                <a:schemeClr val="tx1"/>
              </a:solidFill>
            </a:endParaRPr>
          </a:p>
          <a:p>
            <a:r>
              <a:rPr lang="en-US" sz="4000" b="1" dirty="0" smtClean="0">
                <a:solidFill>
                  <a:srgbClr val="0070C0"/>
                </a:solidFill>
              </a:rPr>
              <a:t>Democrats</a:t>
            </a:r>
            <a:r>
              <a:rPr lang="en-US" sz="4000" b="1" dirty="0" smtClean="0">
                <a:solidFill>
                  <a:schemeClr val="tx1"/>
                </a:solidFill>
              </a:rPr>
              <a:t> </a:t>
            </a:r>
            <a:endParaRPr lang="en-US" sz="4000" dirty="0" smtClean="0">
              <a:solidFill>
                <a:schemeClr val="tx1"/>
              </a:solidFill>
            </a:endParaRPr>
          </a:p>
          <a:p>
            <a:r>
              <a:rPr lang="en-US" sz="4000" b="1" dirty="0" smtClean="0">
                <a:solidFill>
                  <a:schemeClr val="tx1"/>
                </a:solidFill>
              </a:rPr>
              <a:t>Lowering the Minimum Wage</a:t>
            </a:r>
            <a:endParaRPr lang="en-US" sz="4000" dirty="0" smtClean="0">
              <a:solidFill>
                <a:schemeClr val="tx1"/>
              </a:solidFill>
            </a:endParaRPr>
          </a:p>
          <a:p>
            <a:r>
              <a:rPr lang="en-US" sz="4000" b="1" dirty="0" smtClean="0">
                <a:solidFill>
                  <a:schemeClr val="tx1"/>
                </a:solidFill>
              </a:rPr>
              <a:t> </a:t>
            </a:r>
            <a:r>
              <a:rPr lang="en-US" sz="4000" b="1" dirty="0" smtClean="0">
                <a:solidFill>
                  <a:srgbClr val="FF0000"/>
                </a:solidFill>
              </a:rPr>
              <a:t>Republicans</a:t>
            </a:r>
          </a:p>
          <a:p>
            <a:r>
              <a:rPr lang="en-US" sz="4000" b="1" dirty="0" smtClean="0">
                <a:solidFill>
                  <a:schemeClr val="tx1"/>
                </a:solidFill>
              </a:rPr>
              <a:t>Union Rights</a:t>
            </a:r>
            <a:endParaRPr lang="en-US" sz="4000" dirty="0" smtClean="0">
              <a:solidFill>
                <a:schemeClr val="tx1"/>
              </a:solidFill>
            </a:endParaRPr>
          </a:p>
          <a:p>
            <a:r>
              <a:rPr lang="en-US" sz="4000" b="1" dirty="0" smtClean="0">
                <a:solidFill>
                  <a:srgbClr val="0070C0"/>
                </a:solidFill>
              </a:rPr>
              <a:t>Democrats</a:t>
            </a:r>
          </a:p>
          <a:p>
            <a:pPr algn="r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04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7206" y="533400"/>
            <a:ext cx="9601200" cy="6858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Understanding political parties ethically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/>
              <a:t>(</a:t>
            </a:r>
            <a:r>
              <a:rPr lang="en-US" sz="4000" dirty="0"/>
              <a:t>Personal Self-Governor)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590800"/>
            <a:ext cx="7543800" cy="3352800"/>
          </a:xfrm>
        </p:spPr>
        <p:txBody>
          <a:bodyPr/>
          <a:lstStyle/>
          <a:p>
            <a:pPr algn="l"/>
            <a:r>
              <a:rPr lang="en-US" sz="3600" dirty="0" smtClean="0">
                <a:solidFill>
                  <a:schemeClr val="tx1"/>
                </a:solidFill>
              </a:rPr>
              <a:t>Let’s start on the right</a:t>
            </a:r>
          </a:p>
          <a:p>
            <a:pPr algn="l"/>
            <a:r>
              <a:rPr lang="en-US" sz="3600" dirty="0" smtClean="0">
                <a:solidFill>
                  <a:schemeClr val="tx1"/>
                </a:solidFill>
              </a:rPr>
              <a:t>1.  They </a:t>
            </a:r>
            <a:r>
              <a:rPr lang="en-US" sz="3600" dirty="0">
                <a:solidFill>
                  <a:schemeClr val="tx1"/>
                </a:solidFill>
              </a:rPr>
              <a:t>believe in traditional American (Judeo-Christian) moral </a:t>
            </a:r>
            <a:r>
              <a:rPr lang="en-US" sz="3600" dirty="0" smtClean="0">
                <a:solidFill>
                  <a:schemeClr val="tx1"/>
                </a:solidFill>
              </a:rPr>
              <a:t>values</a:t>
            </a:r>
          </a:p>
          <a:p>
            <a:pPr algn="l"/>
            <a:r>
              <a:rPr lang="en-US" sz="3600" dirty="0">
                <a:solidFill>
                  <a:schemeClr val="tx1"/>
                </a:solidFill>
              </a:rPr>
              <a:t>2.  They believe that moral values are a matter of personal choice.  </a:t>
            </a:r>
          </a:p>
          <a:p>
            <a:pPr algn="l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855953"/>
              </p:ext>
            </p:extLst>
          </p:nvPr>
        </p:nvGraphicFramePr>
        <p:xfrm>
          <a:off x="457200" y="1219200"/>
          <a:ext cx="8229600" cy="123443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145431"/>
                <a:gridCol w="4084169"/>
              </a:tblGrid>
              <a:tr h="6857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Left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Right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20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1.  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592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2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2700" b="1" u="sng" dirty="0"/>
              <a:t>Where they stand on the </a:t>
            </a:r>
            <a:r>
              <a:rPr lang="en-US" sz="2700" b="1" u="sng" dirty="0" smtClean="0"/>
              <a:t>issues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b="1" u="sng" dirty="0" smtClean="0"/>
              <a:t>Democrats/Liberals</a:t>
            </a:r>
            <a:r>
              <a:rPr lang="en-US" sz="2700" b="1" dirty="0"/>
              <a:t>	</a:t>
            </a:r>
            <a:r>
              <a:rPr lang="en-US" sz="2700" b="1" dirty="0" smtClean="0"/>
              <a:t>  </a:t>
            </a:r>
            <a:r>
              <a:rPr lang="en-US" sz="2700" dirty="0"/>
              <a:t>	</a:t>
            </a:r>
            <a:r>
              <a:rPr lang="en-US" sz="2700" dirty="0" smtClean="0"/>
              <a:t> </a:t>
            </a:r>
            <a:r>
              <a:rPr lang="en-US" sz="2700" b="1" u="sng" dirty="0" smtClean="0"/>
              <a:t>Republicans/Conservatives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/>
              <a:t>are more likely to favor</a:t>
            </a:r>
            <a:r>
              <a:rPr lang="en-US" sz="2700" dirty="0" smtClean="0"/>
              <a:t>…</a:t>
            </a:r>
            <a:br>
              <a:rPr lang="en-US" sz="2700" dirty="0" smtClean="0"/>
            </a:br>
            <a:r>
              <a:rPr lang="en-US" sz="2700" b="1" u="sng" dirty="0" smtClean="0"/>
              <a:t>Moral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676400"/>
            <a:ext cx="8839200" cy="42672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Allowing Gay Marriage</a:t>
            </a:r>
            <a:endParaRPr lang="en-US" sz="3600" dirty="0">
              <a:solidFill>
                <a:schemeClr val="tx1"/>
              </a:solidFill>
            </a:endParaRPr>
          </a:p>
          <a:p>
            <a:r>
              <a:rPr lang="en-US" sz="3600" b="1" dirty="0">
                <a:solidFill>
                  <a:schemeClr val="tx1"/>
                </a:solidFill>
              </a:rPr>
              <a:t> </a:t>
            </a:r>
            <a:r>
              <a:rPr lang="en-US" sz="3600" b="1" dirty="0" smtClean="0">
                <a:solidFill>
                  <a:srgbClr val="0070C0"/>
                </a:solidFill>
              </a:rPr>
              <a:t>Democrats</a:t>
            </a:r>
            <a:endParaRPr lang="en-US" sz="3600" dirty="0">
              <a:solidFill>
                <a:srgbClr val="0070C0"/>
              </a:solidFill>
            </a:endParaRPr>
          </a:p>
          <a:p>
            <a:r>
              <a:rPr lang="en-US" sz="3600" b="1" dirty="0">
                <a:solidFill>
                  <a:schemeClr val="tx1"/>
                </a:solidFill>
              </a:rPr>
              <a:t>Pro Choice rather than Pro Life</a:t>
            </a:r>
            <a:endParaRPr lang="en-US" sz="3600" dirty="0">
              <a:solidFill>
                <a:schemeClr val="tx1"/>
              </a:solidFill>
            </a:endParaRPr>
          </a:p>
          <a:p>
            <a:r>
              <a:rPr lang="en-US" sz="3600" b="1" dirty="0">
                <a:solidFill>
                  <a:schemeClr val="tx1"/>
                </a:solidFill>
              </a:rPr>
              <a:t> </a:t>
            </a:r>
            <a:r>
              <a:rPr lang="en-US" sz="3600" b="1" dirty="0" smtClean="0">
                <a:solidFill>
                  <a:srgbClr val="0070C0"/>
                </a:solidFill>
              </a:rPr>
              <a:t>Democrats</a:t>
            </a:r>
            <a:endParaRPr lang="en-US" sz="3600" dirty="0">
              <a:solidFill>
                <a:srgbClr val="0070C0"/>
              </a:solidFill>
            </a:endParaRPr>
          </a:p>
          <a:p>
            <a:r>
              <a:rPr lang="en-US" sz="3600" b="1" dirty="0">
                <a:solidFill>
                  <a:schemeClr val="tx1"/>
                </a:solidFill>
              </a:rPr>
              <a:t>School Prayer</a:t>
            </a:r>
            <a:endParaRPr lang="en-US" sz="3600" dirty="0">
              <a:solidFill>
                <a:schemeClr val="tx1"/>
              </a:solidFill>
            </a:endParaRPr>
          </a:p>
          <a:p>
            <a:r>
              <a:rPr lang="en-US" sz="3600" b="1" dirty="0">
                <a:solidFill>
                  <a:schemeClr val="tx1"/>
                </a:solidFill>
              </a:rPr>
              <a:t> </a:t>
            </a:r>
            <a:r>
              <a:rPr lang="en-US" sz="3600" b="1" dirty="0" smtClean="0">
                <a:solidFill>
                  <a:srgbClr val="FF0000"/>
                </a:solidFill>
              </a:rPr>
              <a:t>Republicans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85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2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2700" b="1" u="sng" dirty="0"/>
              <a:t>Where they stand on the </a:t>
            </a:r>
            <a:r>
              <a:rPr lang="en-US" sz="2700" b="1" u="sng" dirty="0" smtClean="0"/>
              <a:t>issues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b="1" u="sng" dirty="0" smtClean="0"/>
              <a:t>Democrats/Liberals</a:t>
            </a:r>
            <a:r>
              <a:rPr lang="en-US" sz="2700" b="1" dirty="0"/>
              <a:t>	</a:t>
            </a:r>
            <a:r>
              <a:rPr lang="en-US" sz="2700" b="1" dirty="0" smtClean="0"/>
              <a:t>  </a:t>
            </a:r>
            <a:r>
              <a:rPr lang="en-US" sz="2700" dirty="0"/>
              <a:t>	</a:t>
            </a:r>
            <a:r>
              <a:rPr lang="en-US" sz="2700" dirty="0" smtClean="0"/>
              <a:t> </a:t>
            </a:r>
            <a:r>
              <a:rPr lang="en-US" sz="2700" b="1" u="sng" dirty="0" smtClean="0"/>
              <a:t>Republicans/Conservatives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/>
              <a:t>are more likely to favor</a:t>
            </a:r>
            <a:r>
              <a:rPr lang="en-US" sz="2700" dirty="0" smtClean="0"/>
              <a:t>…</a:t>
            </a:r>
            <a:br>
              <a:rPr lang="en-US" sz="2700" dirty="0" smtClean="0"/>
            </a:br>
            <a:r>
              <a:rPr lang="en-US" sz="2700" b="1" u="sng" dirty="0" smtClean="0"/>
              <a:t>Moral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676400"/>
            <a:ext cx="8839200" cy="426720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Allowing Desecration of the American Flag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 </a:t>
            </a:r>
            <a:r>
              <a:rPr lang="en-US" b="1" dirty="0" smtClean="0">
                <a:solidFill>
                  <a:srgbClr val="0070C0"/>
                </a:solidFill>
              </a:rPr>
              <a:t>Democrats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Nativity scenes in front of government buildings at Christmas </a:t>
            </a:r>
            <a:r>
              <a:rPr lang="en-US" b="1" dirty="0" smtClean="0">
                <a:solidFill>
                  <a:schemeClr val="tx1"/>
                </a:solidFill>
              </a:rPr>
              <a:t>time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Republicans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Intelligent Design Theory in Schools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Republicans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85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11762"/>
          </a:xfrm>
        </p:spPr>
        <p:txBody>
          <a:bodyPr>
            <a:normAutofit/>
          </a:bodyPr>
          <a:lstStyle/>
          <a:p>
            <a:r>
              <a:rPr lang="en-US" sz="8000" dirty="0" smtClean="0"/>
              <a:t>So which ideology are you???!!!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98226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006406"/>
              </p:ext>
            </p:extLst>
          </p:nvPr>
        </p:nvGraphicFramePr>
        <p:xfrm>
          <a:off x="304800" y="1295401"/>
          <a:ext cx="8372187" cy="18769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00200"/>
                <a:gridCol w="228599"/>
                <a:gridCol w="1600201"/>
                <a:gridCol w="761999"/>
                <a:gridCol w="765131"/>
                <a:gridCol w="1833876"/>
                <a:gridCol w="220394"/>
                <a:gridCol w="1361787"/>
              </a:tblGrid>
              <a:tr h="5215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Far Left =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Far Right =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056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2800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901615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  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/>
              <a:t>Notes - Political </a:t>
            </a:r>
            <a:r>
              <a:rPr lang="en-US" sz="2700" dirty="0" smtClean="0"/>
              <a:t>Ideology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/>
              <a:t>Understanding political Ideologies economically </a:t>
            </a:r>
            <a:r>
              <a:rPr lang="en-US" sz="2700" b="0" dirty="0"/>
              <a:t>(Economic Self-Governor)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28600" y="3200400"/>
            <a:ext cx="8610600" cy="3124200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en-US" sz="4000" dirty="0" smtClean="0">
                <a:solidFill>
                  <a:schemeClr val="tx1"/>
                </a:solidFill>
              </a:rPr>
              <a:t>Left</a:t>
            </a:r>
          </a:p>
          <a:p>
            <a:pPr marL="514350" indent="-514350" algn="l">
              <a:buAutoNum type="arabicPeriod"/>
            </a:pPr>
            <a:r>
              <a:rPr lang="en-US" sz="4000" dirty="0" smtClean="0">
                <a:solidFill>
                  <a:schemeClr val="tx1"/>
                </a:solidFill>
              </a:rPr>
              <a:t>Right</a:t>
            </a:r>
          </a:p>
          <a:p>
            <a:pPr marL="514350" indent="-514350" algn="l">
              <a:buAutoNum type="arabicPeriod"/>
            </a:pPr>
            <a:r>
              <a:rPr lang="en-US" sz="4000" dirty="0" smtClean="0">
                <a:solidFill>
                  <a:schemeClr val="tx1"/>
                </a:solidFill>
              </a:rPr>
              <a:t>Liberal</a:t>
            </a:r>
          </a:p>
          <a:p>
            <a:pPr marL="514350" indent="-514350" algn="l">
              <a:buAutoNum type="arabicPeriod"/>
            </a:pPr>
            <a:r>
              <a:rPr lang="en-US" sz="4000" dirty="0" smtClean="0">
                <a:solidFill>
                  <a:schemeClr val="tx1"/>
                </a:solidFill>
              </a:rPr>
              <a:t>Conservative</a:t>
            </a:r>
          </a:p>
          <a:p>
            <a:pPr marL="514350" indent="-514350" algn="l">
              <a:buAutoNum type="arabicPeriod"/>
            </a:pP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0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Notes - Political Ideology</a:t>
            </a:r>
            <a:br>
              <a:rPr lang="en-US" sz="2800" dirty="0" smtClean="0"/>
            </a:br>
            <a:r>
              <a:rPr lang="en-US" sz="2800" dirty="0" smtClean="0"/>
              <a:t>Understanding political Ideologies economically </a:t>
            </a:r>
            <a:r>
              <a:rPr lang="en-US" sz="2800" b="0" dirty="0" smtClean="0"/>
              <a:t>(Economic Self-Governor)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Far Left = Pure </a:t>
            </a:r>
            <a:r>
              <a:rPr lang="en-US" sz="4000" dirty="0" smtClean="0"/>
              <a:t>Communism:  Complete </a:t>
            </a:r>
            <a:r>
              <a:rPr lang="en-US" sz="4000" dirty="0"/>
              <a:t>Government ownership and operation of all businesses</a:t>
            </a:r>
            <a:r>
              <a:rPr lang="en-US" sz="4000" dirty="0" smtClean="0"/>
              <a:t>.</a:t>
            </a:r>
          </a:p>
          <a:p>
            <a:r>
              <a:rPr lang="en-US" sz="4000" dirty="0"/>
              <a:t>Far Right = Pure Capitalism:  Complete Private ownership and operation of all businesses.</a:t>
            </a:r>
          </a:p>
        </p:txBody>
      </p:sp>
    </p:spTree>
    <p:extLst>
      <p:ext uri="{BB962C8B-B14F-4D97-AF65-F5344CB8AC3E}">
        <p14:creationId xmlns:p14="http://schemas.microsoft.com/office/powerpoint/2010/main" val="238182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037644"/>
              </p:ext>
            </p:extLst>
          </p:nvPr>
        </p:nvGraphicFramePr>
        <p:xfrm>
          <a:off x="304800" y="1295401"/>
          <a:ext cx="8372187" cy="18769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00200"/>
                <a:gridCol w="228599"/>
                <a:gridCol w="1600201"/>
                <a:gridCol w="761999"/>
                <a:gridCol w="765131"/>
                <a:gridCol w="1833876"/>
                <a:gridCol w="220394"/>
                <a:gridCol w="1361787"/>
              </a:tblGrid>
              <a:tr h="5215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Far Left =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Far Right =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056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2800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901615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  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/>
              <a:t>Notes - Political </a:t>
            </a:r>
            <a:r>
              <a:rPr lang="en-US" sz="2700" dirty="0" smtClean="0"/>
              <a:t>Ideology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/>
              <a:t>Understanding political Ideologies economically </a:t>
            </a:r>
            <a:r>
              <a:rPr lang="en-US" sz="2700" b="0" dirty="0"/>
              <a:t>(Economic Self-Governor)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28600" y="3200400"/>
            <a:ext cx="8610600" cy="31242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5</a:t>
            </a:r>
            <a:r>
              <a:rPr lang="en-US" sz="3100" dirty="0" smtClean="0">
                <a:solidFill>
                  <a:schemeClr val="tx1"/>
                </a:solidFill>
              </a:rPr>
              <a:t>. </a:t>
            </a:r>
            <a:r>
              <a:rPr lang="en-US" sz="3100" dirty="0">
                <a:solidFill>
                  <a:schemeClr val="tx1"/>
                </a:solidFill>
              </a:rPr>
              <a:t>Independents </a:t>
            </a:r>
            <a:r>
              <a:rPr lang="en-US" sz="3100" dirty="0" smtClean="0">
                <a:solidFill>
                  <a:schemeClr val="tx1"/>
                </a:solidFill>
              </a:rPr>
              <a:t>/ Moderates </a:t>
            </a:r>
            <a:r>
              <a:rPr lang="en-US" sz="3100" dirty="0">
                <a:solidFill>
                  <a:schemeClr val="tx1"/>
                </a:solidFill>
              </a:rPr>
              <a:t>/ Centrists</a:t>
            </a:r>
            <a:endParaRPr lang="en-US" sz="3100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 startAt="6"/>
            </a:pPr>
            <a:r>
              <a:rPr lang="en-US" sz="3100" dirty="0" smtClean="0">
                <a:solidFill>
                  <a:schemeClr val="tx1"/>
                </a:solidFill>
              </a:rPr>
              <a:t>Democrats</a:t>
            </a:r>
          </a:p>
          <a:p>
            <a:pPr marL="514350" indent="-514350" algn="l">
              <a:buAutoNum type="arabicPeriod" startAt="6"/>
            </a:pPr>
            <a:r>
              <a:rPr lang="en-US" sz="3100" dirty="0" smtClean="0">
                <a:solidFill>
                  <a:schemeClr val="tx1"/>
                </a:solidFill>
              </a:rPr>
              <a:t>Socialists</a:t>
            </a:r>
          </a:p>
          <a:p>
            <a:pPr marL="514350" indent="-514350" algn="l">
              <a:buAutoNum type="arabicPeriod" startAt="6"/>
            </a:pPr>
            <a:r>
              <a:rPr lang="en-US" sz="3100" dirty="0" smtClean="0">
                <a:solidFill>
                  <a:schemeClr val="tx1"/>
                </a:solidFill>
              </a:rPr>
              <a:t>Republicans</a:t>
            </a:r>
          </a:p>
          <a:p>
            <a:pPr marL="514350" indent="-514350" algn="l">
              <a:buAutoNum type="arabicPeriod" startAt="6"/>
            </a:pPr>
            <a:r>
              <a:rPr lang="en-US" sz="3100" dirty="0" smtClean="0">
                <a:solidFill>
                  <a:schemeClr val="tx1"/>
                </a:solidFill>
              </a:rPr>
              <a:t>Libertarians</a:t>
            </a:r>
          </a:p>
          <a:p>
            <a:pPr marL="514350" indent="-514350" algn="l">
              <a:buAutoNum type="arabicPeriod" startAt="6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0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3124200"/>
            <a:ext cx="8229600" cy="3048000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en-US" sz="4000" dirty="0" smtClean="0">
                <a:solidFill>
                  <a:schemeClr val="tx1"/>
                </a:solidFill>
              </a:rPr>
              <a:t>Much</a:t>
            </a:r>
          </a:p>
          <a:p>
            <a:pPr marL="514350" indent="-514350" algn="l">
              <a:buAutoNum type="arabicPeriod"/>
            </a:pPr>
            <a:r>
              <a:rPr lang="en-US" sz="4000" dirty="0" smtClean="0">
                <a:solidFill>
                  <a:schemeClr val="tx1"/>
                </a:solidFill>
              </a:rPr>
              <a:t>Some</a:t>
            </a:r>
          </a:p>
          <a:p>
            <a:pPr marL="514350" indent="-514350" algn="l">
              <a:buAutoNum type="arabicPeriod"/>
            </a:pPr>
            <a:r>
              <a:rPr lang="en-US" sz="4000" dirty="0" smtClean="0">
                <a:solidFill>
                  <a:schemeClr val="tx1"/>
                </a:solidFill>
              </a:rPr>
              <a:t>Little</a:t>
            </a:r>
          </a:p>
          <a:p>
            <a:pPr marL="514350" indent="-514350" algn="l">
              <a:buAutoNum type="arabicPeriod"/>
            </a:pPr>
            <a:r>
              <a:rPr lang="en-US" sz="4000" dirty="0" smtClean="0">
                <a:solidFill>
                  <a:schemeClr val="tx1"/>
                </a:solidFill>
              </a:rPr>
              <a:t>Zero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642697"/>
              </p:ext>
            </p:extLst>
          </p:nvPr>
        </p:nvGraphicFramePr>
        <p:xfrm>
          <a:off x="609600" y="381001"/>
          <a:ext cx="8285631" cy="268243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68818"/>
                <a:gridCol w="1745982"/>
                <a:gridCol w="86663"/>
                <a:gridCol w="1776613"/>
                <a:gridCol w="2307555"/>
              </a:tblGrid>
              <a:tr h="463257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</a:rPr>
                        <a:t>They favor…</a:t>
                      </a:r>
                      <a:endParaRPr lang="en-US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/>
                </a:tc>
              </a:tr>
              <a:tr h="4632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US" sz="3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en-US" sz="3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en-US" sz="3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26514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…government regulation or control of the economy.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/>
                </a:tc>
              </a:tr>
              <a:tr h="73171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0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09600" y="2514600"/>
            <a:ext cx="8229600" cy="3505200"/>
          </a:xfrm>
        </p:spPr>
        <p:txBody>
          <a:bodyPr>
            <a:noAutofit/>
          </a:bodyPr>
          <a:lstStyle/>
          <a:p>
            <a:pPr algn="l"/>
            <a:r>
              <a:rPr lang="en-US" sz="2700" dirty="0" smtClean="0">
                <a:solidFill>
                  <a:schemeClr val="tx1"/>
                </a:solidFill>
              </a:rPr>
              <a:t>5. </a:t>
            </a:r>
            <a:r>
              <a:rPr lang="en-US" sz="2700" dirty="0">
                <a:solidFill>
                  <a:schemeClr val="tx1"/>
                </a:solidFill>
              </a:rPr>
              <a:t>They believe </a:t>
            </a:r>
            <a:r>
              <a:rPr lang="en-US" sz="2700" dirty="0" smtClean="0">
                <a:solidFill>
                  <a:schemeClr val="tx1"/>
                </a:solidFill>
              </a:rPr>
              <a:t>LESS </a:t>
            </a:r>
            <a:r>
              <a:rPr lang="en-US" sz="2700" dirty="0">
                <a:solidFill>
                  <a:schemeClr val="tx1"/>
                </a:solidFill>
              </a:rPr>
              <a:t>in pure capitalism (free market capitalism, the free market economy, the market economy</a:t>
            </a:r>
            <a:r>
              <a:rPr lang="en-US" sz="2700" dirty="0" smtClean="0">
                <a:solidFill>
                  <a:schemeClr val="tx1"/>
                </a:solidFill>
              </a:rPr>
              <a:t>).  They </a:t>
            </a:r>
            <a:r>
              <a:rPr lang="en-US" sz="2700" dirty="0">
                <a:solidFill>
                  <a:schemeClr val="tx1"/>
                </a:solidFill>
              </a:rPr>
              <a:t>are less laissez-faire (French for "Let it </a:t>
            </a:r>
            <a:r>
              <a:rPr lang="en-US" sz="2700" dirty="0" smtClean="0">
                <a:solidFill>
                  <a:schemeClr val="tx1"/>
                </a:solidFill>
              </a:rPr>
              <a:t>be“</a:t>
            </a:r>
          </a:p>
          <a:p>
            <a:pPr algn="l"/>
            <a:r>
              <a:rPr lang="en-US" sz="2700" dirty="0" smtClean="0">
                <a:solidFill>
                  <a:schemeClr val="tx1"/>
                </a:solidFill>
              </a:rPr>
              <a:t>6. </a:t>
            </a:r>
            <a:r>
              <a:rPr lang="en-US" sz="2700" dirty="0">
                <a:solidFill>
                  <a:schemeClr val="tx1"/>
                </a:solidFill>
              </a:rPr>
              <a:t>They believe </a:t>
            </a:r>
            <a:r>
              <a:rPr lang="en-US" sz="2700" dirty="0" smtClean="0">
                <a:solidFill>
                  <a:schemeClr val="tx1"/>
                </a:solidFill>
              </a:rPr>
              <a:t>MORE </a:t>
            </a:r>
            <a:r>
              <a:rPr lang="en-US" sz="2700" dirty="0">
                <a:solidFill>
                  <a:schemeClr val="tx1"/>
                </a:solidFill>
              </a:rPr>
              <a:t>in pure capitalism (free market capitalism, the free market economy, the market </a:t>
            </a:r>
            <a:r>
              <a:rPr lang="en-US" sz="2700" dirty="0" smtClean="0">
                <a:solidFill>
                  <a:schemeClr val="tx1"/>
                </a:solidFill>
              </a:rPr>
              <a:t>economy)They </a:t>
            </a:r>
            <a:r>
              <a:rPr lang="en-US" sz="2700" dirty="0">
                <a:solidFill>
                  <a:schemeClr val="tx1"/>
                </a:solidFill>
              </a:rPr>
              <a:t>are more laissez-faire (French for "Let it be")</a:t>
            </a:r>
            <a:endParaRPr lang="en-US" sz="27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621525"/>
              </p:ext>
            </p:extLst>
          </p:nvPr>
        </p:nvGraphicFramePr>
        <p:xfrm>
          <a:off x="533400" y="152400"/>
          <a:ext cx="8134825" cy="226893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25248"/>
                <a:gridCol w="1713868"/>
                <a:gridCol w="86663"/>
                <a:gridCol w="1743935"/>
                <a:gridCol w="2265111"/>
              </a:tblGrid>
              <a:tr h="461467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</a:rPr>
                        <a:t>They favor…</a:t>
                      </a:r>
                      <a:endParaRPr lang="en-US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/>
                </a:tc>
              </a:tr>
              <a:tr h="4614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US" sz="3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en-US" sz="3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en-US" sz="3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24839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…government regulation or control of the economy.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/>
                </a:tc>
              </a:tr>
              <a:tr h="66873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263" marR="6126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74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The Views of our two major parties, Republicans and Democrats (Very broadly speaking!)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6868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Democrats and Republicans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Lets do </a:t>
            </a:r>
            <a:r>
              <a:rPr lang="en-US" u="sng" dirty="0" smtClean="0">
                <a:solidFill>
                  <a:schemeClr val="tx1"/>
                </a:solidFill>
              </a:rPr>
              <a:t>Republicans</a:t>
            </a:r>
            <a:r>
              <a:rPr lang="en-US" dirty="0" smtClean="0">
                <a:solidFill>
                  <a:schemeClr val="tx1"/>
                </a:solidFill>
              </a:rPr>
              <a:t> First (</a:t>
            </a:r>
            <a:r>
              <a:rPr lang="en-US" sz="3500" b="1" u="sng" dirty="0" smtClean="0">
                <a:solidFill>
                  <a:srgbClr val="FFFF00"/>
                </a:solidFill>
              </a:rPr>
              <a:t>Bottom </a:t>
            </a:r>
            <a:r>
              <a:rPr lang="en-US" sz="3900" b="1" u="sng" dirty="0" smtClean="0">
                <a:solidFill>
                  <a:srgbClr val="FFFF00"/>
                </a:solidFill>
              </a:rPr>
              <a:t>RIGHT</a:t>
            </a:r>
            <a:r>
              <a:rPr lang="en-US" sz="3500" b="1" u="sng" dirty="0" smtClean="0">
                <a:solidFill>
                  <a:srgbClr val="FFFF00"/>
                </a:solidFill>
              </a:rPr>
              <a:t> </a:t>
            </a:r>
            <a:r>
              <a:rPr lang="en-US" sz="3500" b="1" u="sng" dirty="0" smtClean="0">
                <a:solidFill>
                  <a:srgbClr val="FFFF00"/>
                </a:solidFill>
              </a:rPr>
              <a:t>box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Capitalism: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1.  Efficiently organizes the economy to provide consumers with what they want.  Government rules and regulations only make the process less efficient.     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2.  Creates tremendous wealth for </a:t>
            </a:r>
            <a:r>
              <a:rPr lang="en-US" b="1" u="sng" dirty="0">
                <a:solidFill>
                  <a:schemeClr val="tx1"/>
                </a:solidFill>
              </a:rPr>
              <a:t>all</a:t>
            </a:r>
            <a:r>
              <a:rPr lang="en-US" dirty="0">
                <a:solidFill>
                  <a:schemeClr val="tx1"/>
                </a:solidFill>
              </a:rPr>
              <a:t> of society.  We all win.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3.  Is usually fair. 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A.  Talented hard working people will earn more.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B.  Lazy people will earn less, as it should be.  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99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Views of our two major parties, Republicans and Democrats (Very broadly speaking!)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525963"/>
          </a:xfrm>
        </p:spPr>
        <p:txBody>
          <a:bodyPr/>
          <a:lstStyle/>
          <a:p>
            <a:pPr algn="ctr"/>
            <a:r>
              <a:rPr lang="en-US" dirty="0" smtClean="0"/>
              <a:t>The Republican / </a:t>
            </a:r>
            <a:r>
              <a:rPr lang="en-US" u="sng" dirty="0" smtClean="0"/>
              <a:t>Libertarian</a:t>
            </a:r>
            <a:r>
              <a:rPr lang="en-US" dirty="0" smtClean="0"/>
              <a:t> View of Capitalism:</a:t>
            </a:r>
          </a:p>
          <a:p>
            <a:pPr algn="ctr"/>
            <a:r>
              <a:rPr lang="en-US" dirty="0" smtClean="0"/>
              <a:t>John </a:t>
            </a:r>
            <a:r>
              <a:rPr lang="en-US" dirty="0" err="1" smtClean="0"/>
              <a:t>Stossel’s</a:t>
            </a:r>
            <a:r>
              <a:rPr lang="en-US" dirty="0" smtClean="0"/>
              <a:t> </a:t>
            </a:r>
            <a:r>
              <a:rPr lang="en-US" dirty="0" smtClean="0"/>
              <a:t>Greed </a:t>
            </a:r>
          </a:p>
          <a:p>
            <a:pPr algn="ctr"/>
            <a:r>
              <a:rPr lang="en-US" dirty="0" smtClean="0"/>
              <a:t>(Go to last page of packet)</a:t>
            </a:r>
            <a:endParaRPr lang="en-US" dirty="0" smtClean="0"/>
          </a:p>
          <a:p>
            <a:pPr algn="ctr"/>
            <a:r>
              <a:rPr lang="en-US" u="sng" dirty="0">
                <a:hlinkClick r:id="rId2"/>
              </a:rPr>
              <a:t>http://www.youtube.com/watch?v=EGkEziYbcJo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76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-152400"/>
            <a:ext cx="7772400" cy="1828799"/>
          </a:xfrm>
        </p:spPr>
        <p:txBody>
          <a:bodyPr>
            <a:normAutofit/>
          </a:bodyPr>
          <a:lstStyle/>
          <a:p>
            <a:r>
              <a:rPr lang="en-US" sz="3100" dirty="0"/>
              <a:t>The Views of our two major parties, Republicans and Democrats (Very broadly speaking</a:t>
            </a:r>
            <a:r>
              <a:rPr lang="en-US" sz="3100" dirty="0" smtClean="0"/>
              <a:t>!)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763000" cy="4572000"/>
          </a:xfrm>
        </p:spPr>
        <p:txBody>
          <a:bodyPr>
            <a:normAutofit fontScale="55000" lnSpcReduction="20000"/>
          </a:bodyPr>
          <a:lstStyle/>
          <a:p>
            <a:r>
              <a:rPr lang="en-US" sz="5500" dirty="0" smtClean="0">
                <a:solidFill>
                  <a:schemeClr val="tx1"/>
                </a:solidFill>
              </a:rPr>
              <a:t>Democrats and Republicans</a:t>
            </a:r>
          </a:p>
          <a:p>
            <a:r>
              <a:rPr lang="en-US" sz="5500" dirty="0" smtClean="0">
                <a:solidFill>
                  <a:schemeClr val="tx1"/>
                </a:solidFill>
              </a:rPr>
              <a:t>Now </a:t>
            </a:r>
            <a:r>
              <a:rPr lang="en-US" sz="5500" u="sng" dirty="0" smtClean="0">
                <a:solidFill>
                  <a:schemeClr val="tx1"/>
                </a:solidFill>
              </a:rPr>
              <a:t>Democrats</a:t>
            </a:r>
            <a:r>
              <a:rPr lang="en-US" sz="5500" dirty="0" smtClean="0">
                <a:solidFill>
                  <a:schemeClr val="tx1"/>
                </a:solidFill>
              </a:rPr>
              <a:t> (Bottom Left </a:t>
            </a:r>
            <a:r>
              <a:rPr lang="en-US" sz="5500" dirty="0" smtClean="0">
                <a:solidFill>
                  <a:schemeClr val="tx1"/>
                </a:solidFill>
              </a:rPr>
              <a:t>Box on front page)</a:t>
            </a:r>
            <a:endParaRPr lang="en-US" sz="5500" dirty="0" smtClean="0">
              <a:solidFill>
                <a:schemeClr val="tx1"/>
              </a:solidFill>
            </a:endParaRPr>
          </a:p>
          <a:p>
            <a:pPr algn="l"/>
            <a:r>
              <a:rPr lang="en-US" sz="5500" dirty="0" smtClean="0">
                <a:solidFill>
                  <a:schemeClr val="tx1"/>
                </a:solidFill>
              </a:rPr>
              <a:t>Capitalism:</a:t>
            </a:r>
          </a:p>
          <a:p>
            <a:pPr algn="l"/>
            <a:r>
              <a:rPr lang="en-US" sz="5500" dirty="0" smtClean="0">
                <a:solidFill>
                  <a:schemeClr val="tx1"/>
                </a:solidFill>
              </a:rPr>
              <a:t>1.  Organizes a nation’s economy well, but without government regulations, business interests can be harmful to the public interest.    </a:t>
            </a:r>
          </a:p>
          <a:p>
            <a:pPr algn="l"/>
            <a:r>
              <a:rPr lang="en-US" sz="5500" dirty="0" smtClean="0">
                <a:solidFill>
                  <a:schemeClr val="tx1"/>
                </a:solidFill>
              </a:rPr>
              <a:t>2.  Creates tremendous wealth though too much of it goes to those at the top.  </a:t>
            </a:r>
          </a:p>
          <a:p>
            <a:pPr algn="l"/>
            <a:r>
              <a:rPr lang="en-US" sz="5500" dirty="0" smtClean="0">
                <a:solidFill>
                  <a:schemeClr val="tx1"/>
                </a:solidFill>
              </a:rPr>
              <a:t>3.  Is often unfair.  Many hard-working talented people through no fault of their own are underpaid, overworked, or unemployed altogether.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293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590</Words>
  <Application>Microsoft Office PowerPoint</Application>
  <PresentationFormat>On-screen Show (4:3)</PresentationFormat>
  <Paragraphs>133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Notes - Political Ideology</vt:lpstr>
      <vt:lpstr>Notes - Political Ideology Understanding political Ideologies economically (Economic Self-Governor) </vt:lpstr>
      <vt:lpstr>Notes - Political Ideology Understanding political Ideologies economically (Economic Self-Governor)</vt:lpstr>
      <vt:lpstr>Notes - Political Ideology Understanding political Ideologies economically (Economic Self-Governor) </vt:lpstr>
      <vt:lpstr>PowerPoint Presentation</vt:lpstr>
      <vt:lpstr>PowerPoint Presentation</vt:lpstr>
      <vt:lpstr>The Views of our two major parties, Republicans and Democrats (Very broadly speaking!)</vt:lpstr>
      <vt:lpstr>The Views of our two major parties, Republicans and Democrats (Very broadly speaking!)</vt:lpstr>
      <vt:lpstr>The Views of our two major parties, Republicans and Democrats (Very broadly speaking!)</vt:lpstr>
      <vt:lpstr>The Views of our two major parties, Republicans and Democrats (Very broadly speaking!)</vt:lpstr>
      <vt:lpstr>Where they stand on the issues Democrats/Liberals                               Republicans/Conservatives are more likely to favor… Economic Issues</vt:lpstr>
      <vt:lpstr>Where they stand on the issues Democrats/Liberals                               Republicans/Conservatives are more likely to favor… Economic Issues</vt:lpstr>
      <vt:lpstr>Where they stand on the issues Democrats/Liberals                               Republicans/Conservatives are more likely to favor… Economic Issues</vt:lpstr>
      <vt:lpstr>Understanding political parties ethically  (Personal Self-Governor) </vt:lpstr>
      <vt:lpstr>Where they stand on the issues Democrats/Liberals     Republicans/Conservatives are more likely to favor… Moral Issues</vt:lpstr>
      <vt:lpstr>Where they stand on the issues Democrats/Liberals     Republicans/Conservatives are more likely to favor… Moral Issues</vt:lpstr>
      <vt:lpstr>So which ideology are you???!!!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BSD</dc:creator>
  <cp:lastModifiedBy>BSD</cp:lastModifiedBy>
  <cp:revision>40</cp:revision>
  <cp:lastPrinted>2012-10-03T20:42:39Z</cp:lastPrinted>
  <dcterms:created xsi:type="dcterms:W3CDTF">2012-10-03T13:44:19Z</dcterms:created>
  <dcterms:modified xsi:type="dcterms:W3CDTF">2012-10-04T17:55:47Z</dcterms:modified>
</cp:coreProperties>
</file>