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82" r:id="rId3"/>
    <p:sldId id="260" r:id="rId4"/>
    <p:sldId id="273" r:id="rId5"/>
    <p:sldId id="259" r:id="rId6"/>
    <p:sldId id="258" r:id="rId7"/>
    <p:sldId id="261" r:id="rId8"/>
    <p:sldId id="284" r:id="rId9"/>
    <p:sldId id="265" r:id="rId10"/>
    <p:sldId id="285" r:id="rId11"/>
    <p:sldId id="267" r:id="rId12"/>
    <p:sldId id="280" r:id="rId13"/>
    <p:sldId id="269" r:id="rId14"/>
    <p:sldId id="271" r:id="rId15"/>
    <p:sldId id="272" r:id="rId16"/>
    <p:sldId id="286" r:id="rId17"/>
    <p:sldId id="274" r:id="rId18"/>
    <p:sldId id="276" r:id="rId19"/>
    <p:sldId id="277" r:id="rId20"/>
    <p:sldId id="287" r:id="rId21"/>
    <p:sldId id="281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EBF828B-2012-4C93-BE98-0569DEEC276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F7BBDD-4406-4A66-AB34-C0262F25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7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A0CB-77B8-4D31-962A-BFC0D185DBEC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C816-EEDA-42D4-8FD5-B5663020F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GkEziYbcJo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iscoveryeducation.com/core:player/view/assetGuid/D3257257-307E-4576-AC2D-7C04F606F87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371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Notes - Political Ideology</a:t>
            </a:r>
            <a:endParaRPr lang="en-US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1600200"/>
            <a:ext cx="6400802" cy="4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 Views of our two major parties, Republicans and Democrats (Very broadly speaking!)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John </a:t>
            </a:r>
            <a:r>
              <a:rPr lang="en-US" dirty="0" err="1">
                <a:solidFill>
                  <a:prstClr val="black"/>
                </a:solidFill>
              </a:rPr>
              <a:t>Stossel’s</a:t>
            </a:r>
            <a:r>
              <a:rPr lang="en-US" dirty="0">
                <a:solidFill>
                  <a:prstClr val="black"/>
                </a:solidFill>
              </a:rPr>
              <a:t> Greed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u="sng" dirty="0">
                <a:solidFill>
                  <a:prstClr val="black"/>
                </a:solidFill>
                <a:hlinkClick r:id="rId2"/>
              </a:rPr>
              <a:t>://www.youtube.com/watch?v=EGkEziYbcJo</a:t>
            </a:r>
            <a:endParaRPr lang="en-US" dirty="0">
              <a:solidFill>
                <a:prstClr val="black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828799"/>
          </a:xfrm>
        </p:spPr>
        <p:txBody>
          <a:bodyPr>
            <a:normAutofit/>
          </a:bodyPr>
          <a:lstStyle/>
          <a:p>
            <a:r>
              <a:rPr lang="en-US" sz="3100" dirty="0"/>
              <a:t>The Views of our two major parties, Republicans and Democrats (Very broadly speaking</a:t>
            </a:r>
            <a:r>
              <a:rPr lang="en-US" sz="3100" dirty="0" smtClean="0"/>
              <a:t>!)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5500" dirty="0" smtClean="0">
                <a:solidFill>
                  <a:schemeClr val="tx1"/>
                </a:solidFill>
              </a:rPr>
              <a:t>Now </a:t>
            </a:r>
            <a:r>
              <a:rPr lang="en-US" sz="5500" u="sng" dirty="0" smtClean="0">
                <a:solidFill>
                  <a:schemeClr val="tx1"/>
                </a:solidFill>
              </a:rPr>
              <a:t>Democrats</a:t>
            </a:r>
            <a:r>
              <a:rPr lang="en-US" sz="5500" dirty="0" smtClean="0">
                <a:solidFill>
                  <a:schemeClr val="tx1"/>
                </a:solidFill>
              </a:rPr>
              <a:t> (Bottom Left </a:t>
            </a:r>
            <a:r>
              <a:rPr lang="en-US" sz="5500" dirty="0" smtClean="0">
                <a:solidFill>
                  <a:schemeClr val="tx1"/>
                </a:solidFill>
              </a:rPr>
              <a:t>Box)</a:t>
            </a:r>
            <a:endParaRPr lang="en-US" sz="5500" dirty="0" smtClean="0">
              <a:solidFill>
                <a:schemeClr val="tx1"/>
              </a:solidFill>
            </a:endParaRP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Capitalism:</a:t>
            </a: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1.  Organizes a nation’s economy well, but without government regulations, business interests can be harmful to the public interest.    </a:t>
            </a: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2.  Creates tremendous wealth though too much of it goes to those at the top.  </a:t>
            </a:r>
          </a:p>
          <a:p>
            <a:pPr algn="l"/>
            <a:r>
              <a:rPr lang="en-US" sz="5500" dirty="0" smtClean="0">
                <a:solidFill>
                  <a:schemeClr val="tx1"/>
                </a:solidFill>
              </a:rPr>
              <a:t>3.  Is often unfair.  Many hard-working talented people through no fault of their own are underpaid, overworked, or unemployed altogether.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Views of our two major parties, Republicans and Democrats (Very broadly speaking!)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25963"/>
          </a:xfrm>
        </p:spPr>
        <p:txBody>
          <a:bodyPr/>
          <a:lstStyle/>
          <a:p>
            <a:pPr algn="ctr"/>
            <a:r>
              <a:rPr lang="en-US" dirty="0" smtClean="0"/>
              <a:t>Upton </a:t>
            </a:r>
            <a:r>
              <a:rPr lang="en-US" dirty="0" smtClean="0"/>
              <a:t>Sinclair’s </a:t>
            </a:r>
            <a:r>
              <a:rPr lang="en-US" dirty="0" smtClean="0"/>
              <a:t>(</a:t>
            </a:r>
            <a:r>
              <a:rPr lang="en-US" dirty="0" smtClean="0"/>
              <a:t>a socialist) </a:t>
            </a:r>
            <a:r>
              <a:rPr lang="en-US" dirty="0" smtClean="0"/>
              <a:t>the </a:t>
            </a:r>
            <a:r>
              <a:rPr lang="en-US" dirty="0" smtClean="0"/>
              <a:t>Jungle (United Streaming – World History:  The Modern Era, Segment 3:  Early Industrial America </a:t>
            </a:r>
          </a:p>
          <a:p>
            <a:pPr algn="ctr"/>
            <a:r>
              <a:rPr lang="en-US" u="sng" dirty="0" smtClean="0">
                <a:hlinkClick r:id="rId2"/>
              </a:rPr>
              <a:t>http</a:t>
            </a:r>
            <a:r>
              <a:rPr lang="en-US" u="sng" dirty="0" smtClean="0">
                <a:hlinkClick r:id="rId2"/>
              </a:rPr>
              <a:t>://app.discoveryeducation.com/core:player/view/assetGuid/D3257257-307E-4576-AC2D-7C04F606F870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Where they stand on the issues</a:t>
            </a:r>
            <a:br>
              <a:rPr lang="en-US" sz="2400" b="1" u="sng" dirty="0" smtClean="0"/>
            </a:br>
            <a:r>
              <a:rPr lang="en-US" sz="2400" b="1" u="sng" dirty="0" smtClean="0"/>
              <a:t>Democrats/Liberals</a:t>
            </a:r>
            <a:r>
              <a:rPr lang="en-US" sz="2400" b="1" dirty="0" smtClean="0"/>
              <a:t>                               </a:t>
            </a:r>
            <a:r>
              <a:rPr lang="en-US" sz="2400" b="1" u="sng" dirty="0" smtClean="0"/>
              <a:t>Republicans/Conservatives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are more likely to favor…</a:t>
            </a:r>
            <a:br>
              <a:rPr lang="en-US" sz="2400" dirty="0" smtClean="0"/>
            </a:br>
            <a:r>
              <a:rPr lang="en-US" sz="2400" b="1" u="sng" dirty="0" smtClean="0"/>
              <a:t>Economic Issues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610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Cutting Government </a:t>
            </a:r>
            <a:r>
              <a:rPr lang="en-US" sz="3900" b="1" dirty="0" smtClean="0">
                <a:solidFill>
                  <a:schemeClr val="tx1"/>
                </a:solidFill>
              </a:rPr>
              <a:t>Spending</a:t>
            </a:r>
          </a:p>
          <a:p>
            <a:r>
              <a:rPr lang="en-US" sz="3900" b="1" dirty="0" smtClean="0">
                <a:solidFill>
                  <a:srgbClr val="FF0000"/>
                </a:solidFill>
              </a:rPr>
              <a:t>Republicans</a:t>
            </a:r>
          </a:p>
          <a:p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Pollution Regulations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rgbClr val="0070C0"/>
                </a:solidFill>
              </a:rPr>
              <a:t>Democrats</a:t>
            </a:r>
          </a:p>
          <a:p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Raising the CAFE Standards (Corporate Average Fuel Efficiency)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rgbClr val="0070C0"/>
                </a:solidFill>
              </a:rPr>
              <a:t>Democrats</a:t>
            </a:r>
            <a:r>
              <a:rPr lang="en-US" sz="3900" b="1" dirty="0">
                <a:solidFill>
                  <a:schemeClr val="tx1"/>
                </a:solidFill>
              </a:rPr>
              <a:t> 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Tax Cuts to kill a recession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b="1" dirty="0">
                <a:solidFill>
                  <a:schemeClr val="tx1"/>
                </a:solidFill>
              </a:rPr>
              <a:t> </a:t>
            </a:r>
            <a:r>
              <a:rPr lang="en-US" sz="3900" b="1" dirty="0" smtClean="0">
                <a:solidFill>
                  <a:srgbClr val="FF0000"/>
                </a:solidFill>
              </a:rPr>
              <a:t>Republicans</a:t>
            </a:r>
          </a:p>
          <a:p>
            <a:endParaRPr lang="en-US" sz="4000" dirty="0"/>
          </a:p>
          <a:p>
            <a:endParaRPr lang="en-US" b="1" dirty="0" smtClean="0"/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Where they stand on the issues</a:t>
            </a:r>
            <a:br>
              <a:rPr lang="en-US" sz="2400" b="1" u="sng" dirty="0" smtClean="0"/>
            </a:br>
            <a:r>
              <a:rPr lang="en-US" sz="2400" b="1" u="sng" dirty="0" smtClean="0"/>
              <a:t>Democrats/Liberals</a:t>
            </a:r>
            <a:r>
              <a:rPr lang="en-US" sz="2400" b="1" dirty="0" smtClean="0"/>
              <a:t>                               </a:t>
            </a:r>
            <a:r>
              <a:rPr lang="en-US" sz="2400" b="1" u="sng" dirty="0" smtClean="0"/>
              <a:t>Republicans/Conservatives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are more likely to favor…</a:t>
            </a:r>
            <a:br>
              <a:rPr lang="en-US" sz="2400" dirty="0" smtClean="0"/>
            </a:br>
            <a:r>
              <a:rPr lang="en-US" sz="2400" b="1" u="sng" dirty="0" smtClean="0"/>
              <a:t>Economic Issues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610600" cy="45720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Stimulus spending to kill a recession</a:t>
            </a:r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rgbClr val="0070C0"/>
                </a:solidFill>
              </a:rPr>
              <a:t>Democrats</a:t>
            </a:r>
            <a:r>
              <a:rPr lang="en-US" sz="3900" b="1" dirty="0" smtClean="0">
                <a:solidFill>
                  <a:schemeClr val="tx1"/>
                </a:solidFill>
              </a:rPr>
              <a:t> </a:t>
            </a:r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chemeClr val="tx1"/>
                </a:solidFill>
              </a:rPr>
              <a:t>Privatizing Social Security</a:t>
            </a:r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rgbClr val="FF0000"/>
                </a:solidFill>
              </a:rPr>
              <a:t>Republicans</a:t>
            </a:r>
          </a:p>
          <a:p>
            <a:r>
              <a:rPr lang="en-US" sz="3900" b="1" dirty="0" smtClean="0">
                <a:solidFill>
                  <a:schemeClr val="tx1"/>
                </a:solidFill>
              </a:rPr>
              <a:t>A single payer healthcare system</a:t>
            </a:r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chemeClr val="tx1"/>
                </a:solidFill>
              </a:rPr>
              <a:t> </a:t>
            </a:r>
            <a:r>
              <a:rPr lang="en-US" sz="3900" b="1" dirty="0" smtClean="0">
                <a:solidFill>
                  <a:srgbClr val="0070C0"/>
                </a:solidFill>
              </a:rPr>
              <a:t>Democrats</a:t>
            </a:r>
            <a:endParaRPr lang="en-US" sz="3900" dirty="0" smtClean="0">
              <a:solidFill>
                <a:srgbClr val="0070C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Where they stand on the issues</a:t>
            </a:r>
            <a:br>
              <a:rPr lang="en-US" sz="2400" b="1" u="sng" dirty="0" smtClean="0"/>
            </a:br>
            <a:r>
              <a:rPr lang="en-US" sz="2400" b="1" u="sng" dirty="0" smtClean="0"/>
              <a:t>Democrats/Liberals</a:t>
            </a:r>
            <a:r>
              <a:rPr lang="en-US" sz="2400" b="1" dirty="0" smtClean="0"/>
              <a:t>                               </a:t>
            </a:r>
            <a:r>
              <a:rPr lang="en-US" sz="2400" b="1" u="sng" dirty="0" smtClean="0"/>
              <a:t>Republicans/Conservatives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are more likely to favor…</a:t>
            </a:r>
            <a:br>
              <a:rPr lang="en-US" sz="2400" dirty="0" smtClean="0"/>
            </a:br>
            <a:r>
              <a:rPr lang="en-US" sz="2400" b="1" u="sng" dirty="0" smtClean="0"/>
              <a:t>Economic Issues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610600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College Tuition Grants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Democrats</a:t>
            </a:r>
            <a:r>
              <a:rPr lang="en-US" sz="4000" b="1" dirty="0" smtClean="0">
                <a:solidFill>
                  <a:schemeClr val="tx1"/>
                </a:solidFill>
              </a:rPr>
              <a:t> 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Lowering the Minimum Wage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 </a:t>
            </a:r>
            <a:r>
              <a:rPr lang="en-US" sz="4000" b="1" dirty="0" smtClean="0">
                <a:solidFill>
                  <a:srgbClr val="FF0000"/>
                </a:solidFill>
              </a:rPr>
              <a:t>Republicans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Union Rights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Democrats</a:t>
            </a:r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Where they stand on the issues</a:t>
            </a:r>
            <a:br>
              <a:rPr lang="en-US" sz="2400" b="1" u="sng" dirty="0" smtClean="0"/>
            </a:br>
            <a:r>
              <a:rPr lang="en-US" sz="2400" b="1" u="sng" dirty="0" smtClean="0"/>
              <a:t>Democrats/Liberals</a:t>
            </a:r>
            <a:r>
              <a:rPr lang="en-US" sz="2400" b="1" dirty="0" smtClean="0"/>
              <a:t>                               </a:t>
            </a:r>
            <a:r>
              <a:rPr lang="en-US" sz="2400" b="1" u="sng" dirty="0" smtClean="0"/>
              <a:t>Republicans/Conservatives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are more likely to favor…</a:t>
            </a:r>
            <a:br>
              <a:rPr lang="en-US" sz="2400" dirty="0" smtClean="0"/>
            </a:br>
            <a:r>
              <a:rPr lang="en-US" sz="2400" b="1" u="sng" dirty="0" smtClean="0"/>
              <a:t>Economic Issues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610600" cy="45720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Libertarianism</a:t>
            </a:r>
          </a:p>
          <a:p>
            <a:r>
              <a:rPr lang="en-US" sz="3900" b="1" dirty="0" smtClean="0">
                <a:solidFill>
                  <a:schemeClr val="tx1"/>
                </a:solidFill>
              </a:rPr>
              <a:t>Who are the Libertarians with on pretty much all of these economic issues?</a:t>
            </a:r>
            <a:r>
              <a:rPr lang="en-US" sz="3900" b="1" dirty="0" smtClean="0">
                <a:solidFill>
                  <a:schemeClr val="tx1"/>
                </a:solidFill>
              </a:rPr>
              <a:t> </a:t>
            </a:r>
            <a:endParaRPr lang="en-US" sz="3900" dirty="0">
              <a:solidFill>
                <a:schemeClr val="tx1"/>
              </a:solidFill>
            </a:endParaRPr>
          </a:p>
          <a:p>
            <a:r>
              <a:rPr lang="en-US" sz="3900" b="1" dirty="0" smtClean="0">
                <a:solidFill>
                  <a:srgbClr val="FF0000"/>
                </a:solidFill>
              </a:rPr>
              <a:t>Republicans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endParaRPr lang="en-US" sz="3900" dirty="0" smtClean="0">
              <a:solidFill>
                <a:srgbClr val="0070C0"/>
              </a:solidFill>
            </a:endParaRPr>
          </a:p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381000"/>
            <a:ext cx="9964994" cy="838200"/>
          </a:xfrm>
        </p:spPr>
        <p:txBody>
          <a:bodyPr>
            <a:noAutofit/>
          </a:bodyPr>
          <a:lstStyle/>
          <a:p>
            <a:r>
              <a:rPr lang="en-US" sz="3000" b="1" dirty="0"/>
              <a:t>Understanding political parties </a:t>
            </a:r>
            <a:r>
              <a:rPr lang="en-US" sz="3000" b="1" dirty="0" smtClean="0"/>
              <a:t>on social issues or ethics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dirty="0" smtClean="0"/>
              <a:t>(</a:t>
            </a:r>
            <a:r>
              <a:rPr lang="en-US" sz="3000" dirty="0"/>
              <a:t>Personal Self-Governor)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297" y="2362200"/>
            <a:ext cx="8534400" cy="33528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Let’s start on the </a:t>
            </a:r>
            <a:r>
              <a:rPr lang="en-US" sz="3000" b="1" u="sng" dirty="0" smtClean="0">
                <a:solidFill>
                  <a:srgbClr val="C00000"/>
                </a:solidFill>
              </a:rPr>
              <a:t>right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1.  They </a:t>
            </a:r>
            <a:r>
              <a:rPr lang="en-US" sz="3000" dirty="0">
                <a:solidFill>
                  <a:schemeClr val="tx1"/>
                </a:solidFill>
              </a:rPr>
              <a:t>believe in traditional American (Judeo-Christian) moral </a:t>
            </a:r>
            <a:r>
              <a:rPr lang="en-US" sz="3000" dirty="0" smtClean="0">
                <a:solidFill>
                  <a:schemeClr val="tx1"/>
                </a:solidFill>
              </a:rPr>
              <a:t>values and that the government should actively support them.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2.  They believe that </a:t>
            </a:r>
            <a:r>
              <a:rPr lang="en-US" sz="3000" dirty="0" smtClean="0">
                <a:solidFill>
                  <a:schemeClr val="tx1"/>
                </a:solidFill>
              </a:rPr>
              <a:t>morality is a private matter of personal choice that the government should not interfere in.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89733"/>
              </p:ext>
            </p:extLst>
          </p:nvPr>
        </p:nvGraphicFramePr>
        <p:xfrm>
          <a:off x="457200" y="1066800"/>
          <a:ext cx="8229600" cy="1234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3400"/>
                <a:gridCol w="3886200"/>
              </a:tblGrid>
              <a:tr h="6857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u="sng" dirty="0" smtClean="0">
                          <a:solidFill>
                            <a:schemeClr val="tx1"/>
                          </a:solidFill>
                          <a:effectLst/>
                        </a:rPr>
                        <a:t>Dems (&amp; Libertarians)</a:t>
                      </a:r>
                      <a:endParaRPr lang="en-US" sz="36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u="sng" dirty="0" smtClean="0">
                          <a:solidFill>
                            <a:schemeClr val="tx1"/>
                          </a:solidFill>
                          <a:effectLst/>
                        </a:rPr>
                        <a:t>Republicans</a:t>
                      </a:r>
                      <a:endParaRPr lang="en-US" sz="36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  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u="sng" dirty="0"/>
              <a:t>Where they stand on the </a:t>
            </a:r>
            <a:r>
              <a:rPr lang="en-US" sz="2700" b="1" u="sng" dirty="0" smtClean="0"/>
              <a:t>issues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u="sng" dirty="0" smtClean="0"/>
              <a:t>Democrats/Liberals</a:t>
            </a:r>
            <a:r>
              <a:rPr lang="en-US" sz="2700" b="1" dirty="0"/>
              <a:t>	</a:t>
            </a:r>
            <a:r>
              <a:rPr lang="en-US" sz="2700" b="1" dirty="0" smtClean="0"/>
              <a:t>  </a:t>
            </a:r>
            <a:r>
              <a:rPr lang="en-US" sz="2700" dirty="0"/>
              <a:t>	</a:t>
            </a:r>
            <a:r>
              <a:rPr lang="en-US" sz="2700" dirty="0" smtClean="0"/>
              <a:t> </a:t>
            </a:r>
            <a:r>
              <a:rPr lang="en-US" sz="2700" b="1" u="sng" dirty="0" smtClean="0"/>
              <a:t>Republicans/Conservatives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are more likely to favor</a:t>
            </a:r>
            <a:r>
              <a:rPr lang="en-US" sz="2700" dirty="0" smtClean="0"/>
              <a:t>…</a:t>
            </a:r>
            <a:br>
              <a:rPr lang="en-US" sz="2700" dirty="0" smtClean="0"/>
            </a:br>
            <a:r>
              <a:rPr lang="en-US" sz="2700" b="1" u="sng" dirty="0" smtClean="0"/>
              <a:t>Moral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267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Allowing Gay Marriage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 </a:t>
            </a:r>
            <a:r>
              <a:rPr lang="en-US" sz="3600" b="1" dirty="0" smtClean="0">
                <a:solidFill>
                  <a:srgbClr val="0070C0"/>
                </a:solidFill>
              </a:rPr>
              <a:t>Democrats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Pro Choice rather than Pro Life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 </a:t>
            </a:r>
            <a:r>
              <a:rPr lang="en-US" sz="3600" b="1" dirty="0" smtClean="0">
                <a:solidFill>
                  <a:srgbClr val="0070C0"/>
                </a:solidFill>
              </a:rPr>
              <a:t>Democrats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School Prayer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 </a:t>
            </a:r>
            <a:r>
              <a:rPr lang="en-US" sz="3600" b="1" dirty="0" smtClean="0">
                <a:solidFill>
                  <a:srgbClr val="FF0000"/>
                </a:solidFill>
              </a:rPr>
              <a:t>Republicans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u="sng" dirty="0"/>
              <a:t>Where they stand on the </a:t>
            </a:r>
            <a:r>
              <a:rPr lang="en-US" sz="2700" b="1" u="sng" dirty="0" smtClean="0"/>
              <a:t>issues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u="sng" dirty="0" smtClean="0"/>
              <a:t>Democrats/Liberals</a:t>
            </a:r>
            <a:r>
              <a:rPr lang="en-US" sz="2700" b="1" dirty="0"/>
              <a:t>	</a:t>
            </a:r>
            <a:r>
              <a:rPr lang="en-US" sz="2700" b="1" dirty="0" smtClean="0"/>
              <a:t>  </a:t>
            </a:r>
            <a:r>
              <a:rPr lang="en-US" sz="2700" dirty="0"/>
              <a:t>	</a:t>
            </a:r>
            <a:r>
              <a:rPr lang="en-US" sz="2700" dirty="0" smtClean="0"/>
              <a:t> </a:t>
            </a:r>
            <a:r>
              <a:rPr lang="en-US" sz="2700" b="1" u="sng" dirty="0" smtClean="0"/>
              <a:t>Republicans/Conservatives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are more likely to favor</a:t>
            </a:r>
            <a:r>
              <a:rPr lang="en-US" sz="2700" dirty="0" smtClean="0"/>
              <a:t>…</a:t>
            </a:r>
            <a:br>
              <a:rPr lang="en-US" sz="2700" dirty="0" smtClean="0"/>
            </a:br>
            <a:r>
              <a:rPr lang="en-US" sz="2700" b="1" u="sng" dirty="0" smtClean="0"/>
              <a:t>Moral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267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Allowing Desecration of the American Flag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rgbClr val="0070C0"/>
                </a:solidFill>
              </a:rPr>
              <a:t>Democrats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Nativity scenes in front of government buildings at Christmas </a:t>
            </a:r>
            <a:r>
              <a:rPr lang="en-US" b="1" dirty="0" smtClean="0">
                <a:solidFill>
                  <a:schemeClr val="tx1"/>
                </a:solidFill>
              </a:rPr>
              <a:t>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Republicans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Intelligent Design Theory in Schools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Republicans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7"/>
          <a:stretch/>
        </p:blipFill>
        <p:spPr bwMode="auto">
          <a:xfrm>
            <a:off x="0" y="0"/>
            <a:ext cx="91783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u="sng" dirty="0"/>
              <a:t>Where they stand on the </a:t>
            </a:r>
            <a:r>
              <a:rPr lang="en-US" sz="2700" b="1" u="sng" dirty="0" smtClean="0"/>
              <a:t>issues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u="sng" dirty="0" smtClean="0"/>
              <a:t>Democrats/Liberals</a:t>
            </a:r>
            <a:r>
              <a:rPr lang="en-US" sz="2700" b="1" dirty="0"/>
              <a:t>	</a:t>
            </a:r>
            <a:r>
              <a:rPr lang="en-US" sz="2700" b="1" dirty="0" smtClean="0"/>
              <a:t>  </a:t>
            </a:r>
            <a:r>
              <a:rPr lang="en-US" sz="2700" dirty="0"/>
              <a:t>	</a:t>
            </a:r>
            <a:r>
              <a:rPr lang="en-US" sz="2700" dirty="0" smtClean="0"/>
              <a:t> </a:t>
            </a:r>
            <a:r>
              <a:rPr lang="en-US" sz="2700" b="1" u="sng" dirty="0" smtClean="0"/>
              <a:t>Republicans/Conservatives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are more likely to favor</a:t>
            </a:r>
            <a:r>
              <a:rPr lang="en-US" sz="2700" dirty="0" smtClean="0"/>
              <a:t>…</a:t>
            </a:r>
            <a:br>
              <a:rPr lang="en-US" sz="2700" dirty="0" smtClean="0"/>
            </a:br>
            <a:r>
              <a:rPr lang="en-US" sz="2700" b="1" u="sng" dirty="0" smtClean="0"/>
              <a:t>Moral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267200"/>
          </a:xfrm>
        </p:spPr>
        <p:txBody>
          <a:bodyPr>
            <a:noAutofit/>
          </a:bodyPr>
          <a:lstStyle/>
          <a:p>
            <a:pPr lvl="0"/>
            <a:r>
              <a:rPr lang="en-US" sz="3900" b="1" dirty="0">
                <a:solidFill>
                  <a:prstClr val="black"/>
                </a:solidFill>
              </a:rPr>
              <a:t>Libertarianism</a:t>
            </a:r>
          </a:p>
          <a:p>
            <a:pPr lvl="0"/>
            <a:r>
              <a:rPr lang="en-US" sz="3900" b="1" dirty="0">
                <a:solidFill>
                  <a:prstClr val="black"/>
                </a:solidFill>
              </a:rPr>
              <a:t>Who are the Libertarians with on pretty much all of these </a:t>
            </a:r>
            <a:r>
              <a:rPr lang="en-US" sz="3900" b="1" dirty="0" smtClean="0">
                <a:solidFill>
                  <a:prstClr val="black"/>
                </a:solidFill>
              </a:rPr>
              <a:t>social </a:t>
            </a:r>
            <a:r>
              <a:rPr lang="en-US" sz="3900" b="1" dirty="0">
                <a:solidFill>
                  <a:prstClr val="black"/>
                </a:solidFill>
              </a:rPr>
              <a:t>issues? </a:t>
            </a:r>
            <a:endParaRPr lang="en-US" sz="3900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3900" b="1" dirty="0" smtClean="0">
                <a:solidFill>
                  <a:srgbClr val="0070C0"/>
                </a:solidFill>
              </a:rPr>
              <a:t>Democrats</a:t>
            </a:r>
            <a:endParaRPr lang="en-US" sz="3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So which ideology are you???!!!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22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06406"/>
              </p:ext>
            </p:extLst>
          </p:nvPr>
        </p:nvGraphicFramePr>
        <p:xfrm>
          <a:off x="304800" y="1295401"/>
          <a:ext cx="8372187" cy="18769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0200"/>
                <a:gridCol w="228599"/>
                <a:gridCol w="1600201"/>
                <a:gridCol w="761999"/>
                <a:gridCol w="765131"/>
                <a:gridCol w="1833876"/>
                <a:gridCol w="220394"/>
                <a:gridCol w="1361787"/>
              </a:tblGrid>
              <a:tr h="52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Far Left =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Far Right =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161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Notes - Political </a:t>
            </a:r>
            <a:r>
              <a:rPr lang="en-US" sz="2700" dirty="0" smtClean="0"/>
              <a:t>Ideology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Understanding political Ideologies economically </a:t>
            </a:r>
            <a:r>
              <a:rPr lang="en-US" sz="2700" b="0" dirty="0"/>
              <a:t>(Economic Self-Governor)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10600" cy="31242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Left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Right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Liberal (Progressive)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Conservative</a:t>
            </a:r>
          </a:p>
          <a:p>
            <a:pPr marL="514350" indent="-514350" algn="l"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Notes - Political Ideology</a:t>
            </a:r>
            <a:br>
              <a:rPr lang="en-US" sz="2800" dirty="0" smtClean="0"/>
            </a:br>
            <a:r>
              <a:rPr lang="en-US" sz="2800" dirty="0" smtClean="0"/>
              <a:t>Understanding political Ideologies economically </a:t>
            </a:r>
            <a:r>
              <a:rPr lang="en-US" sz="2800" b="0" dirty="0" smtClean="0"/>
              <a:t>(Economic Self-Governor)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Far Left = Pure </a:t>
            </a:r>
            <a:r>
              <a:rPr lang="en-US" sz="3800" dirty="0" smtClean="0"/>
              <a:t>Communism:  Complete </a:t>
            </a:r>
            <a:r>
              <a:rPr lang="en-US" sz="3800" dirty="0"/>
              <a:t>Government ownership and operation of all businesses</a:t>
            </a:r>
            <a:r>
              <a:rPr lang="en-US" sz="3800" dirty="0" smtClean="0"/>
              <a:t>.</a:t>
            </a:r>
          </a:p>
          <a:p>
            <a:r>
              <a:rPr lang="en-US" sz="3800" dirty="0"/>
              <a:t>Far Right = Pure Capitalism:  Complete Private ownership and operation of all </a:t>
            </a:r>
            <a:r>
              <a:rPr lang="en-US" sz="3800" dirty="0" smtClean="0"/>
              <a:t>businesses with almost no government regulations.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818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37644"/>
              </p:ext>
            </p:extLst>
          </p:nvPr>
        </p:nvGraphicFramePr>
        <p:xfrm>
          <a:off x="304800" y="1295401"/>
          <a:ext cx="8372187" cy="18769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0200"/>
                <a:gridCol w="228599"/>
                <a:gridCol w="1600201"/>
                <a:gridCol w="761999"/>
                <a:gridCol w="765131"/>
                <a:gridCol w="1833876"/>
                <a:gridCol w="220394"/>
                <a:gridCol w="1361787"/>
              </a:tblGrid>
              <a:tr h="52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Far Left =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Far Right =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5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161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Notes - Political </a:t>
            </a:r>
            <a:r>
              <a:rPr lang="en-US" sz="2700" dirty="0" smtClean="0"/>
              <a:t>Ideology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Understanding political Ideologies </a:t>
            </a:r>
            <a:r>
              <a:rPr lang="en-US" sz="2700" dirty="0" smtClean="0"/>
              <a:t>economically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b="0" dirty="0"/>
              <a:t>(Economic Self-Governor)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10600" cy="3124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sz="3100" dirty="0" smtClean="0">
                <a:solidFill>
                  <a:schemeClr val="tx1"/>
                </a:solidFill>
              </a:rPr>
              <a:t>. </a:t>
            </a:r>
            <a:r>
              <a:rPr lang="en-US" sz="3100" dirty="0" smtClean="0">
                <a:solidFill>
                  <a:schemeClr val="tx1"/>
                </a:solidFill>
              </a:rPr>
              <a:t>"Independents" </a:t>
            </a:r>
            <a:r>
              <a:rPr lang="en-US" sz="3100" dirty="0" smtClean="0">
                <a:solidFill>
                  <a:schemeClr val="tx1"/>
                </a:solidFill>
              </a:rPr>
              <a:t>/ Moderates </a:t>
            </a:r>
            <a:r>
              <a:rPr lang="en-US" sz="3100" dirty="0">
                <a:solidFill>
                  <a:schemeClr val="tx1"/>
                </a:solidFill>
              </a:rPr>
              <a:t>/ Centrists</a:t>
            </a:r>
            <a:endParaRPr lang="en-US" sz="31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 startAt="6"/>
            </a:pPr>
            <a:r>
              <a:rPr lang="en-US" sz="3100" dirty="0" smtClean="0">
                <a:solidFill>
                  <a:schemeClr val="tx1"/>
                </a:solidFill>
              </a:rPr>
              <a:t>Democrats</a:t>
            </a:r>
          </a:p>
          <a:p>
            <a:pPr marL="514350" indent="-514350" algn="l">
              <a:buAutoNum type="arabicPeriod" startAt="6"/>
            </a:pPr>
            <a:r>
              <a:rPr lang="en-US" sz="3100" dirty="0" smtClean="0">
                <a:solidFill>
                  <a:schemeClr val="tx1"/>
                </a:solidFill>
              </a:rPr>
              <a:t>Socialists</a:t>
            </a:r>
          </a:p>
          <a:p>
            <a:pPr marL="514350" indent="-514350" algn="l">
              <a:buAutoNum type="arabicPeriod" startAt="6"/>
            </a:pPr>
            <a:r>
              <a:rPr lang="en-US" sz="3100" dirty="0" smtClean="0">
                <a:solidFill>
                  <a:schemeClr val="tx1"/>
                </a:solidFill>
              </a:rPr>
              <a:t>Republicans</a:t>
            </a:r>
          </a:p>
          <a:p>
            <a:pPr marL="514350" indent="-514350" algn="l">
              <a:buAutoNum type="arabicPeriod" startAt="6"/>
            </a:pPr>
            <a:r>
              <a:rPr lang="en-US" sz="3100" dirty="0" smtClean="0">
                <a:solidFill>
                  <a:schemeClr val="tx1"/>
                </a:solidFill>
              </a:rPr>
              <a:t>Libertarians (right economically, left socially)</a:t>
            </a:r>
            <a:endParaRPr lang="en-US" sz="31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229600" cy="3048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Much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Some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Little</a:t>
            </a:r>
          </a:p>
          <a:p>
            <a:pPr marL="514350" indent="-51435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Zero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42697"/>
              </p:ext>
            </p:extLst>
          </p:nvPr>
        </p:nvGraphicFramePr>
        <p:xfrm>
          <a:off x="609600" y="381001"/>
          <a:ext cx="8285631" cy="2682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8818"/>
                <a:gridCol w="1745982"/>
                <a:gridCol w="86663"/>
                <a:gridCol w="1776613"/>
                <a:gridCol w="2307555"/>
              </a:tblGrid>
              <a:tr h="46325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They favor…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</a:tr>
              <a:tr h="4632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651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…government regulation or control of the economy.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</a:tr>
              <a:tr h="7317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229600" cy="3505200"/>
          </a:xfrm>
        </p:spPr>
        <p:txBody>
          <a:bodyPr>
            <a:noAutofit/>
          </a:bodyPr>
          <a:lstStyle/>
          <a:p>
            <a:pPr algn="l"/>
            <a:r>
              <a:rPr lang="en-US" sz="2700" dirty="0" smtClean="0">
                <a:solidFill>
                  <a:schemeClr val="tx1"/>
                </a:solidFill>
              </a:rPr>
              <a:t>5. </a:t>
            </a:r>
            <a:r>
              <a:rPr lang="en-US" sz="2700" dirty="0">
                <a:solidFill>
                  <a:schemeClr val="tx1"/>
                </a:solidFill>
              </a:rPr>
              <a:t>They believe </a:t>
            </a:r>
            <a:r>
              <a:rPr lang="en-US" sz="2700" b="1" u="sng" dirty="0" smtClean="0">
                <a:solidFill>
                  <a:schemeClr val="tx1"/>
                </a:solidFill>
              </a:rPr>
              <a:t>LESS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in pure capitalism (free market capitalism, the free market economy, the market economy</a:t>
            </a:r>
            <a:r>
              <a:rPr lang="en-US" sz="2700" dirty="0" smtClean="0">
                <a:solidFill>
                  <a:schemeClr val="tx1"/>
                </a:solidFill>
              </a:rPr>
              <a:t>).  They </a:t>
            </a:r>
            <a:r>
              <a:rPr lang="en-US" sz="2700" dirty="0">
                <a:solidFill>
                  <a:schemeClr val="tx1"/>
                </a:solidFill>
              </a:rPr>
              <a:t>are less laissez-faire (French for "Let it </a:t>
            </a:r>
            <a:r>
              <a:rPr lang="en-US" sz="2700" dirty="0" smtClean="0">
                <a:solidFill>
                  <a:schemeClr val="tx1"/>
                </a:solidFill>
              </a:rPr>
              <a:t>be“</a:t>
            </a:r>
          </a:p>
          <a:p>
            <a:pPr algn="l"/>
            <a:r>
              <a:rPr lang="en-US" sz="2700" dirty="0" smtClean="0">
                <a:solidFill>
                  <a:schemeClr val="tx1"/>
                </a:solidFill>
              </a:rPr>
              <a:t>6. </a:t>
            </a:r>
            <a:r>
              <a:rPr lang="en-US" sz="2700" dirty="0">
                <a:solidFill>
                  <a:schemeClr val="tx1"/>
                </a:solidFill>
              </a:rPr>
              <a:t>They believe </a:t>
            </a:r>
            <a:r>
              <a:rPr lang="en-US" sz="2700" b="1" u="sng" dirty="0" smtClean="0">
                <a:solidFill>
                  <a:schemeClr val="tx1"/>
                </a:solidFill>
              </a:rPr>
              <a:t>MORE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in pure capitalism (free market capitalism, the free market economy, the market </a:t>
            </a:r>
            <a:r>
              <a:rPr lang="en-US" sz="2700" dirty="0" smtClean="0">
                <a:solidFill>
                  <a:schemeClr val="tx1"/>
                </a:solidFill>
              </a:rPr>
              <a:t>economy)They </a:t>
            </a:r>
            <a:r>
              <a:rPr lang="en-US" sz="2700" dirty="0">
                <a:solidFill>
                  <a:schemeClr val="tx1"/>
                </a:solidFill>
              </a:rPr>
              <a:t>are more laissez-faire (French for "Let it be")</a:t>
            </a:r>
            <a:endParaRPr lang="en-US" sz="27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21525"/>
              </p:ext>
            </p:extLst>
          </p:nvPr>
        </p:nvGraphicFramePr>
        <p:xfrm>
          <a:off x="533400" y="152400"/>
          <a:ext cx="8134825" cy="22689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5248"/>
                <a:gridCol w="1713868"/>
                <a:gridCol w="86663"/>
                <a:gridCol w="1743935"/>
                <a:gridCol w="2265111"/>
              </a:tblGrid>
              <a:tr h="46146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They favor…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</a:tr>
              <a:tr h="461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483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…government regulation or control of the economy.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/>
                </a:tc>
              </a:tr>
              <a:tr h="6687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263" marR="6126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7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Notes - Political </a:t>
            </a:r>
            <a:r>
              <a:rPr lang="en-US" sz="2700" dirty="0" smtClean="0"/>
              <a:t>Ideology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Understanding political Ideologies </a:t>
            </a:r>
            <a:r>
              <a:rPr lang="en-US" sz="2700" dirty="0" smtClean="0"/>
              <a:t>economically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b="0" dirty="0"/>
              <a:t>(Economic Self-Governor)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6700" y="1600200"/>
            <a:ext cx="8610600" cy="3124200"/>
          </a:xfrm>
        </p:spPr>
        <p:txBody>
          <a:bodyPr/>
          <a:lstStyle/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Note - Libertarians have low economic and personal self-governor scores because they believe in as little government involvement as possible across the board.</a:t>
            </a:r>
          </a:p>
          <a:p>
            <a:pPr algn="l"/>
            <a:r>
              <a:rPr lang="en-US" sz="3400" dirty="0" smtClean="0">
                <a:solidFill>
                  <a:schemeClr val="tx1"/>
                </a:solidFill>
              </a:rPr>
              <a:t>Libertarians believe that the government's only appropriate roles are to keep us safe, and to protect private property and individual liberty.</a:t>
            </a:r>
            <a:r>
              <a:rPr lang="en-US" sz="34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The Views of our two major parties, Republicans and Democrats (Very broadly speaking!)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4876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Lets 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u="sng" dirty="0" smtClean="0">
                <a:solidFill>
                  <a:schemeClr val="tx1"/>
                </a:solidFill>
              </a:rPr>
              <a:t>Republicans (and Libertarians)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First (</a:t>
            </a:r>
            <a:r>
              <a:rPr lang="en-US" sz="3500" b="1" u="sng" dirty="0" smtClean="0">
                <a:solidFill>
                  <a:srgbClr val="C00000"/>
                </a:solidFill>
              </a:rPr>
              <a:t>Bottom </a:t>
            </a:r>
            <a:r>
              <a:rPr lang="en-US" sz="3900" b="1" u="sng" dirty="0" smtClean="0">
                <a:solidFill>
                  <a:srgbClr val="C00000"/>
                </a:solidFill>
              </a:rPr>
              <a:t>RIGHT</a:t>
            </a:r>
            <a:r>
              <a:rPr lang="en-US" sz="3500" b="1" u="sng" dirty="0" smtClean="0">
                <a:solidFill>
                  <a:srgbClr val="C00000"/>
                </a:solidFill>
              </a:rPr>
              <a:t> box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Capitalism: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1.  Efficiently organizes the economy to provide consumers with what they want.  Government rules and regulations only make the process less efficient.   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2.  Creates tremendous wealth for </a:t>
            </a:r>
            <a:r>
              <a:rPr lang="en-US" b="1" u="sng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of society.  We all win.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3.  Is usually fair.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A.  Talented hard working people will earn more.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B.  Lazy people will earn less, as it should be.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690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Notes - Political Ideology</vt:lpstr>
      <vt:lpstr>PowerPoint Presentation</vt:lpstr>
      <vt:lpstr>Notes - Political Ideology Understanding political Ideologies economically (Economic Self-Governor) </vt:lpstr>
      <vt:lpstr>Notes - Political Ideology Understanding political Ideologies economically (Economic Self-Governor)</vt:lpstr>
      <vt:lpstr>Notes - Political Ideology Understanding political Ideologies economically  (Economic Self-Governor) </vt:lpstr>
      <vt:lpstr>PowerPoint Presentation</vt:lpstr>
      <vt:lpstr>PowerPoint Presentation</vt:lpstr>
      <vt:lpstr>Notes - Political Ideology Understanding political Ideologies economically  (Economic Self-Governor) </vt:lpstr>
      <vt:lpstr>The Views of our two major parties, Republicans and Democrats (Very broadly speaking!)</vt:lpstr>
      <vt:lpstr>The Views of our two major parties, Republicans and Democrats (Very broadly speaking!)</vt:lpstr>
      <vt:lpstr>The Views of our two major parties, Republicans and Democrats (Very broadly speaking!)</vt:lpstr>
      <vt:lpstr>The Views of our two major parties, Republicans and Democrats (Very broadly speaking!)</vt:lpstr>
      <vt:lpstr>Where they stand on the issues Democrats/Liberals                               Republicans/Conservatives are more likely to favor… Economic Issues</vt:lpstr>
      <vt:lpstr>Where they stand on the issues Democrats/Liberals                               Republicans/Conservatives are more likely to favor… Economic Issues</vt:lpstr>
      <vt:lpstr>Where they stand on the issues Democrats/Liberals                               Republicans/Conservatives are more likely to favor… Economic Issues</vt:lpstr>
      <vt:lpstr>Where they stand on the issues Democrats/Liberals                               Republicans/Conservatives are more likely to favor… Economic Issues</vt:lpstr>
      <vt:lpstr>Understanding political parties on social issues or ethics (Personal Self-Governor) </vt:lpstr>
      <vt:lpstr>Where they stand on the issues Democrats/Liberals     Republicans/Conservatives are more likely to favor… Moral Issues</vt:lpstr>
      <vt:lpstr>Where they stand on the issues Democrats/Liberals     Republicans/Conservatives are more likely to favor… Moral Issues</vt:lpstr>
      <vt:lpstr>Where they stand on the issues Democrats/Liberals     Republicans/Conservatives are more likely to favor… Moral Issues</vt:lpstr>
      <vt:lpstr>So which ideology are you???!!!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BSD</dc:creator>
  <cp:lastModifiedBy>Gordon Petrous</cp:lastModifiedBy>
  <cp:revision>57</cp:revision>
  <cp:lastPrinted>2012-10-03T20:42:39Z</cp:lastPrinted>
  <dcterms:created xsi:type="dcterms:W3CDTF">2012-10-03T13:44:19Z</dcterms:created>
  <dcterms:modified xsi:type="dcterms:W3CDTF">2018-07-27T23:08:44Z</dcterms:modified>
</cp:coreProperties>
</file>