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77" r:id="rId4"/>
    <p:sldId id="262" r:id="rId5"/>
    <p:sldId id="261" r:id="rId6"/>
    <p:sldId id="278" r:id="rId7"/>
    <p:sldId id="263" r:id="rId8"/>
    <p:sldId id="264" r:id="rId9"/>
    <p:sldId id="268" r:id="rId10"/>
    <p:sldId id="265" r:id="rId11"/>
    <p:sldId id="269" r:id="rId12"/>
    <p:sldId id="279" r:id="rId13"/>
    <p:sldId id="280" r:id="rId14"/>
    <p:sldId id="270" r:id="rId15"/>
    <p:sldId id="274" r:id="rId16"/>
    <p:sldId id="273" r:id="rId17"/>
    <p:sldId id="276" r:id="rId18"/>
    <p:sldId id="26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D126-0FFA-4BD2-A71F-1D08B659B6A1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EA50-05A2-473A-B381-5FF54FA01F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973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D126-0FFA-4BD2-A71F-1D08B659B6A1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EA50-05A2-473A-B381-5FF54FA01F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96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D126-0FFA-4BD2-A71F-1D08B659B6A1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EA50-05A2-473A-B381-5FF54FA01F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14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D126-0FFA-4BD2-A71F-1D08B659B6A1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EA50-05A2-473A-B381-5FF54FA01F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731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D126-0FFA-4BD2-A71F-1D08B659B6A1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EA50-05A2-473A-B381-5FF54FA01F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28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D126-0FFA-4BD2-A71F-1D08B659B6A1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EA50-05A2-473A-B381-5FF54FA01F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90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D126-0FFA-4BD2-A71F-1D08B659B6A1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EA50-05A2-473A-B381-5FF54FA01F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90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D126-0FFA-4BD2-A71F-1D08B659B6A1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EA50-05A2-473A-B381-5FF54FA01F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25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D126-0FFA-4BD2-A71F-1D08B659B6A1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EA50-05A2-473A-B381-5FF54FA01F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6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D126-0FFA-4BD2-A71F-1D08B659B6A1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EA50-05A2-473A-B381-5FF54FA01F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596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D126-0FFA-4BD2-A71F-1D08B659B6A1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EA50-05A2-473A-B381-5FF54FA01F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22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CD126-0FFA-4BD2-A71F-1D08B659B6A1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CEA50-05A2-473A-B381-5FF54FA01F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52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vmezdvui9Y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4241" y="656538"/>
            <a:ext cx="8962845" cy="680558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The Federal Budget Key Terms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1535503"/>
            <a:ext cx="7444596" cy="4684142"/>
          </a:xfrm>
        </p:spPr>
        <p:txBody>
          <a:bodyPr/>
          <a:lstStyle/>
          <a:p>
            <a:endParaRPr lang="en-US" dirty="0" smtClean="0"/>
          </a:p>
          <a:p>
            <a:r>
              <a:rPr lang="en-US" sz="2800" dirty="0" smtClean="0">
                <a:latin typeface="Arial Black" panose="020B0A04020102020204" pitchFamily="34" charset="0"/>
              </a:rPr>
              <a:t>For Khan Academy US Government and Politics Video -       'Discretionary </a:t>
            </a:r>
            <a:r>
              <a:rPr lang="en-US" sz="2800" dirty="0">
                <a:latin typeface="Arial Black" panose="020B0A04020102020204" pitchFamily="34" charset="0"/>
              </a:rPr>
              <a:t>and mandatory outlays of the US Federal </a:t>
            </a:r>
            <a:r>
              <a:rPr lang="en-US" sz="2800" dirty="0" smtClean="0">
                <a:latin typeface="Arial Black" panose="020B0A04020102020204" pitchFamily="34" charset="0"/>
              </a:rPr>
              <a:t>Government'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00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22" y="646981"/>
            <a:ext cx="10101533" cy="707366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I.  Federal Budget Key Terms Part 3 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2" y="1285335"/>
            <a:ext cx="11041811" cy="5305245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prstClr val="black"/>
                </a:solidFill>
                <a:latin typeface="Arial Black" panose="020B0A04020102020204" pitchFamily="34" charset="0"/>
              </a:rPr>
              <a:t>D</a:t>
            </a:r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.  Three possible Budget Outcomes:</a:t>
            </a:r>
          </a:p>
          <a:p>
            <a:pPr lvl="0" algn="l"/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1.  </a:t>
            </a:r>
            <a:r>
              <a:rPr lang="en-US" sz="3000" dirty="0">
                <a:solidFill>
                  <a:prstClr val="black"/>
                </a:solidFill>
                <a:latin typeface="Arial Black" panose="020B0A04020102020204" pitchFamily="34" charset="0"/>
              </a:rPr>
              <a:t>A Balanced Budget:  When the government spends the same amount of money that it </a:t>
            </a:r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collects </a:t>
            </a:r>
            <a:r>
              <a:rPr lang="en-US" sz="3000" dirty="0">
                <a:solidFill>
                  <a:prstClr val="black"/>
                </a:solidFill>
                <a:latin typeface="Arial Black" panose="020B0A04020102020204" pitchFamily="34" charset="0"/>
              </a:rPr>
              <a:t>in a</a:t>
            </a:r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 </a:t>
            </a:r>
            <a:r>
              <a:rPr lang="en-US" sz="3000" dirty="0">
                <a:solidFill>
                  <a:prstClr val="black"/>
                </a:solidFill>
                <a:latin typeface="Arial Black" panose="020B0A04020102020204" pitchFamily="34" charset="0"/>
              </a:rPr>
              <a:t>year</a:t>
            </a:r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.</a:t>
            </a:r>
          </a:p>
          <a:p>
            <a:pPr lvl="0" algn="l"/>
            <a:r>
              <a:rPr lang="en-US" sz="3000" dirty="0">
                <a:solidFill>
                  <a:prstClr val="black"/>
                </a:solidFill>
                <a:latin typeface="Arial Black" panose="020B0A04020102020204" pitchFamily="34" charset="0"/>
              </a:rPr>
              <a:t>	</a:t>
            </a:r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a.  The national debt does not change.</a:t>
            </a:r>
            <a:endParaRPr lang="en-US" sz="300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lvl="0" algn="l"/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2.  </a:t>
            </a:r>
            <a:r>
              <a:rPr lang="en-US" sz="3000" dirty="0">
                <a:solidFill>
                  <a:prstClr val="black"/>
                </a:solidFill>
                <a:latin typeface="Arial Black" panose="020B0A04020102020204" pitchFamily="34" charset="0"/>
              </a:rPr>
              <a:t>A Budget Surplus:  When the government spends </a:t>
            </a:r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less </a:t>
            </a:r>
            <a:r>
              <a:rPr lang="en-US" sz="3000" dirty="0">
                <a:solidFill>
                  <a:prstClr val="black"/>
                </a:solidFill>
                <a:latin typeface="Arial Black" panose="020B0A04020102020204" pitchFamily="34" charset="0"/>
              </a:rPr>
              <a:t>money than it takes in this </a:t>
            </a:r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year</a:t>
            </a:r>
            <a:r>
              <a:rPr lang="en-US" sz="3000" dirty="0">
                <a:solidFill>
                  <a:prstClr val="black"/>
                </a:solidFill>
                <a:latin typeface="Arial Black" panose="020B0A04020102020204" pitchFamily="34" charset="0"/>
              </a:rPr>
              <a:t> </a:t>
            </a:r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(it </a:t>
            </a:r>
            <a:r>
              <a:rPr lang="en-US" sz="3000" dirty="0">
                <a:solidFill>
                  <a:prstClr val="black"/>
                </a:solidFill>
                <a:latin typeface="Arial Black" panose="020B0A04020102020204" pitchFamily="34" charset="0"/>
              </a:rPr>
              <a:t>has money </a:t>
            </a:r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left </a:t>
            </a:r>
            <a:r>
              <a:rPr lang="en-US" sz="3000" dirty="0">
                <a:solidFill>
                  <a:prstClr val="black"/>
                </a:solidFill>
                <a:latin typeface="Arial Black" panose="020B0A04020102020204" pitchFamily="34" charset="0"/>
              </a:rPr>
              <a:t>over</a:t>
            </a:r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).</a:t>
            </a:r>
          </a:p>
          <a:p>
            <a:pPr lvl="0" algn="l"/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	a.  The national debt can decrease</a:t>
            </a:r>
            <a:r>
              <a:rPr lang="en-US" sz="25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	</a:t>
            </a:r>
            <a:endParaRPr lang="en-US" sz="250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algn="l"/>
            <a:endParaRPr lang="en-US" dirty="0" smtClean="0">
              <a:latin typeface="Arial Black" panose="020B0A04020102020204" pitchFamily="34" charset="0"/>
            </a:endParaRPr>
          </a:p>
          <a:p>
            <a:pPr algn="l"/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23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22" y="646981"/>
            <a:ext cx="10101533" cy="707366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I.  Federal Budget Key Terms Part 3 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2" y="1285335"/>
            <a:ext cx="11041811" cy="5305245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prstClr val="black"/>
                </a:solidFill>
                <a:latin typeface="Arial Black" panose="020B0A04020102020204" pitchFamily="34" charset="0"/>
              </a:rPr>
              <a:t>D</a:t>
            </a:r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.  Three possible Budget Outcomes:</a:t>
            </a:r>
          </a:p>
          <a:p>
            <a:pPr lvl="0" algn="l"/>
            <a:r>
              <a:rPr lang="en-US" sz="2500" dirty="0">
                <a:solidFill>
                  <a:prstClr val="black"/>
                </a:solidFill>
                <a:latin typeface="Arial Black" panose="020B0A04020102020204" pitchFamily="34" charset="0"/>
              </a:rPr>
              <a:t>3.  A Budget Deficit:  When the government spends more money than it takes in this year (it has to borrow).</a:t>
            </a:r>
          </a:p>
          <a:p>
            <a:pPr lvl="0" algn="l"/>
            <a:r>
              <a:rPr lang="en-US" sz="2500" dirty="0">
                <a:solidFill>
                  <a:prstClr val="black"/>
                </a:solidFill>
                <a:latin typeface="Arial Black" panose="020B0A04020102020204" pitchFamily="34" charset="0"/>
              </a:rPr>
              <a:t>	a.  The national debt increases</a:t>
            </a:r>
            <a:r>
              <a:rPr lang="en-US" sz="25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.</a:t>
            </a:r>
          </a:p>
          <a:p>
            <a:pPr lvl="0" algn="l"/>
            <a:r>
              <a:rPr lang="en-US" sz="25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	b</a:t>
            </a:r>
            <a:r>
              <a:rPr lang="en-US" sz="2500" dirty="0">
                <a:solidFill>
                  <a:prstClr val="black"/>
                </a:solidFill>
                <a:latin typeface="Arial Black" panose="020B0A04020102020204" pitchFamily="34" charset="0"/>
              </a:rPr>
              <a:t>.  The amount of money we must pay each year in </a:t>
            </a:r>
            <a:r>
              <a:rPr lang="en-US" sz="25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	interest increases</a:t>
            </a:r>
            <a:r>
              <a:rPr lang="en-US" sz="2500" dirty="0">
                <a:solidFill>
                  <a:prstClr val="black"/>
                </a:solidFill>
                <a:latin typeface="Arial Black" panose="020B0A04020102020204" pitchFamily="34" charset="0"/>
              </a:rPr>
              <a:t>. 	</a:t>
            </a:r>
            <a:endParaRPr lang="en-US" sz="2500" dirty="0" smtClean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lvl="0" algn="l"/>
            <a:r>
              <a:rPr lang="en-US" sz="2500" dirty="0">
                <a:solidFill>
                  <a:prstClr val="black"/>
                </a:solidFill>
                <a:latin typeface="Arial Black" panose="020B0A04020102020204" pitchFamily="34" charset="0"/>
              </a:rPr>
              <a:t>	</a:t>
            </a:r>
            <a:r>
              <a:rPr lang="en-US" sz="25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c.  </a:t>
            </a:r>
            <a:r>
              <a:rPr lang="en-US" sz="2500" dirty="0">
                <a:solidFill>
                  <a:prstClr val="black"/>
                </a:solidFill>
                <a:latin typeface="Arial Black" panose="020B0A04020102020204" pitchFamily="34" charset="0"/>
              </a:rPr>
              <a:t>The government typically runs budget deficits of 	several hundreds of billions of dollars</a:t>
            </a:r>
            <a:r>
              <a:rPr lang="en-US" sz="25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.</a:t>
            </a:r>
            <a:endParaRPr lang="en-US" sz="250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algn="l"/>
            <a:endParaRPr lang="en-US" dirty="0" smtClean="0">
              <a:latin typeface="Arial Black" panose="020B0A04020102020204" pitchFamily="34" charset="0"/>
            </a:endParaRPr>
          </a:p>
          <a:p>
            <a:pPr algn="l"/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93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22" y="646981"/>
            <a:ext cx="10101533" cy="707366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I.  Federal Budget Key Terms Part 3 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2" y="1285335"/>
            <a:ext cx="11041811" cy="5305245"/>
          </a:xfrm>
        </p:spPr>
        <p:txBody>
          <a:bodyPr/>
          <a:lstStyle/>
          <a:p>
            <a:pPr lvl="0" algn="l"/>
            <a:r>
              <a:rPr lang="en-US" sz="3000" dirty="0">
                <a:solidFill>
                  <a:prstClr val="black"/>
                </a:solidFill>
                <a:latin typeface="Arial Black" panose="020B0A04020102020204" pitchFamily="34" charset="0"/>
              </a:rPr>
              <a:t>D</a:t>
            </a:r>
            <a:r>
              <a:rPr lang="en-US" sz="3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.  Three possible Budget Outcomes:</a:t>
            </a:r>
          </a:p>
          <a:p>
            <a:pPr lvl="0" algn="l"/>
            <a:r>
              <a:rPr lang="en-US" sz="2500" dirty="0">
                <a:solidFill>
                  <a:prstClr val="black"/>
                </a:solidFill>
                <a:latin typeface="Arial Black" panose="020B0A04020102020204" pitchFamily="34" charset="0"/>
              </a:rPr>
              <a:t>3.  A Budget Deficit:  When the government spends more money than it takes in this year (it has to borrow).</a:t>
            </a:r>
          </a:p>
          <a:p>
            <a:pPr lvl="0" algn="l"/>
            <a:r>
              <a:rPr lang="en-US" sz="2500" dirty="0">
                <a:solidFill>
                  <a:prstClr val="black"/>
                </a:solidFill>
                <a:latin typeface="Arial Black" panose="020B0A04020102020204" pitchFamily="34" charset="0"/>
              </a:rPr>
              <a:t>	a.  The national debt increases</a:t>
            </a:r>
            <a:r>
              <a:rPr lang="en-US" sz="25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.</a:t>
            </a:r>
          </a:p>
          <a:p>
            <a:pPr lvl="0" algn="l"/>
            <a:r>
              <a:rPr lang="en-US" sz="25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	b</a:t>
            </a:r>
            <a:r>
              <a:rPr lang="en-US" sz="2500" dirty="0">
                <a:solidFill>
                  <a:prstClr val="black"/>
                </a:solidFill>
                <a:latin typeface="Arial Black" panose="020B0A04020102020204" pitchFamily="34" charset="0"/>
              </a:rPr>
              <a:t>.  The amount of money we must pay each year in </a:t>
            </a:r>
            <a:r>
              <a:rPr lang="en-US" sz="25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	interest increases</a:t>
            </a:r>
            <a:r>
              <a:rPr lang="en-US" sz="2500" dirty="0">
                <a:solidFill>
                  <a:prstClr val="black"/>
                </a:solidFill>
                <a:latin typeface="Arial Black" panose="020B0A04020102020204" pitchFamily="34" charset="0"/>
              </a:rPr>
              <a:t>. 	</a:t>
            </a:r>
            <a:endParaRPr lang="en-US" sz="2500" dirty="0" smtClean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lvl="0" algn="l"/>
            <a:r>
              <a:rPr lang="en-US" sz="2500" dirty="0">
                <a:solidFill>
                  <a:prstClr val="black"/>
                </a:solidFill>
                <a:latin typeface="Arial Black" panose="020B0A04020102020204" pitchFamily="34" charset="0"/>
              </a:rPr>
              <a:t>	</a:t>
            </a:r>
            <a:r>
              <a:rPr lang="en-US" sz="25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c.  </a:t>
            </a:r>
            <a:r>
              <a:rPr lang="en-US" sz="2500" dirty="0">
                <a:solidFill>
                  <a:prstClr val="black"/>
                </a:solidFill>
                <a:latin typeface="Arial Black" panose="020B0A04020102020204" pitchFamily="34" charset="0"/>
              </a:rPr>
              <a:t>The government typically runs budget deficits of 	several hundreds of billions of dollars</a:t>
            </a:r>
            <a:r>
              <a:rPr lang="en-US" sz="25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.</a:t>
            </a:r>
            <a:endParaRPr lang="en-US" sz="250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algn="l"/>
            <a:endParaRPr lang="en-US" dirty="0" smtClean="0">
              <a:latin typeface="Arial Black" panose="020B0A04020102020204" pitchFamily="34" charset="0"/>
            </a:endParaRPr>
          </a:p>
          <a:p>
            <a:pPr algn="l"/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20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22" y="646981"/>
            <a:ext cx="10101533" cy="707366"/>
          </a:xfrm>
        </p:spPr>
        <p:txBody>
          <a:bodyPr>
            <a:normAutofit/>
          </a:bodyPr>
          <a:lstStyle/>
          <a:p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2" y="1285335"/>
            <a:ext cx="11041811" cy="5305245"/>
          </a:xfrm>
        </p:spPr>
        <p:txBody>
          <a:bodyPr/>
          <a:lstStyle/>
          <a:p>
            <a:pPr algn="l"/>
            <a:endParaRPr lang="en-US" dirty="0" smtClean="0">
              <a:latin typeface="Arial Black" panose="020B0A04020102020204" pitchFamily="34" charset="0"/>
            </a:endParaRPr>
          </a:p>
          <a:p>
            <a:pPr algn="l"/>
            <a:endParaRPr lang="en-US" dirty="0" smtClean="0">
              <a:latin typeface="Arial Black" panose="020B0A04020102020204" pitchFamily="34" charset="0"/>
            </a:endParaRPr>
          </a:p>
          <a:p>
            <a:r>
              <a:rPr lang="en-US" sz="4800" dirty="0" smtClean="0">
                <a:latin typeface="Arial Black" panose="020B0A04020102020204" pitchFamily="34" charset="0"/>
              </a:rPr>
              <a:t>Show </a:t>
            </a:r>
            <a:r>
              <a:rPr lang="en-US" sz="4800" dirty="0">
                <a:latin typeface="Arial Black" panose="020B0A04020102020204" pitchFamily="34" charset="0"/>
              </a:rPr>
              <a:t>video segment </a:t>
            </a:r>
            <a:r>
              <a:rPr lang="en-US" sz="4800" dirty="0" smtClean="0">
                <a:latin typeface="Arial Black" panose="020B0A04020102020204" pitchFamily="34" charset="0"/>
              </a:rPr>
              <a:t>3</a:t>
            </a:r>
            <a:endParaRPr lang="en-US" sz="4800" dirty="0">
              <a:latin typeface="Arial Black" panose="020B0A04020102020204" pitchFamily="34" charset="0"/>
            </a:endParaRPr>
          </a:p>
          <a:p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59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51445" y="558801"/>
            <a:ext cx="10101533" cy="1024466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Arial Black" panose="020B0A04020102020204" pitchFamily="34" charset="0"/>
              </a:rPr>
              <a:t>IV.  </a:t>
            </a:r>
            <a:r>
              <a:rPr lang="en-US" sz="3400" dirty="0">
                <a:latin typeface="Arial Black" panose="020B0A04020102020204" pitchFamily="34" charset="0"/>
              </a:rPr>
              <a:t>Federal Budget Key </a:t>
            </a:r>
            <a:r>
              <a:rPr lang="en-US" sz="3400" dirty="0" smtClean="0">
                <a:latin typeface="Arial Black" panose="020B0A04020102020204" pitchFamily="34" charset="0"/>
              </a:rPr>
              <a:t>Terms</a:t>
            </a:r>
            <a:r>
              <a:rPr lang="en-US" sz="3400" dirty="0">
                <a:latin typeface="Arial Black" panose="020B0A04020102020204" pitchFamily="34" charset="0"/>
              </a:rPr>
              <a:t/>
            </a:r>
            <a:br>
              <a:rPr lang="en-US" sz="3400" dirty="0">
                <a:latin typeface="Arial Black" panose="020B0A04020102020204" pitchFamily="34" charset="0"/>
              </a:rPr>
            </a:br>
            <a:r>
              <a:rPr lang="en-US" sz="3400" dirty="0">
                <a:latin typeface="Arial Black" panose="020B0A04020102020204" pitchFamily="34" charset="0"/>
              </a:rPr>
              <a:t>Other </a:t>
            </a:r>
            <a:r>
              <a:rPr lang="en-US" sz="3400" dirty="0" smtClean="0">
                <a:latin typeface="Arial Black" panose="020B0A04020102020204" pitchFamily="34" charset="0"/>
              </a:rPr>
              <a:t>Considerations? </a:t>
            </a:r>
            <a:endParaRPr lang="en-US" sz="34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822" y="1583267"/>
            <a:ext cx="11041811" cy="4897247"/>
          </a:xfrm>
        </p:spPr>
        <p:txBody>
          <a:bodyPr/>
          <a:lstStyle/>
          <a:p>
            <a:pPr lvl="0" algn="l"/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A. 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Why is the national debt a problem?</a:t>
            </a:r>
          </a:p>
          <a:p>
            <a:pPr marL="515938" lvl="0" algn="l"/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.  The national debt is a problem because 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of the increasing amount of interest that is attached to it.    </a:t>
            </a:r>
            <a:endParaRPr lang="en-US" sz="280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marL="515938" lvl="0" algn="l"/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.  If you send the government $1 in tax 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money and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there 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is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no debt, you get $1 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worth of government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services in 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return.</a:t>
            </a:r>
          </a:p>
          <a:p>
            <a:pPr lvl="0" algn="l"/>
            <a:r>
              <a:rPr lang="en-US" sz="2500" dirty="0">
                <a:solidFill>
                  <a:prstClr val="black"/>
                </a:solidFill>
                <a:latin typeface="Arial Black" panose="020B0A04020102020204" pitchFamily="34" charset="0"/>
              </a:rPr>
              <a:t>	</a:t>
            </a:r>
            <a:endParaRPr lang="en-US" dirty="0" smtClean="0">
              <a:latin typeface="Arial Black" panose="020B0A04020102020204" pitchFamily="34" charset="0"/>
            </a:endParaRPr>
          </a:p>
          <a:p>
            <a:pPr algn="l"/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9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51445" y="558801"/>
            <a:ext cx="10101533" cy="1024466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Arial Black" panose="020B0A04020102020204" pitchFamily="34" charset="0"/>
              </a:rPr>
              <a:t>IV.  </a:t>
            </a:r>
            <a:r>
              <a:rPr lang="en-US" sz="3400" dirty="0">
                <a:latin typeface="Arial Black" panose="020B0A04020102020204" pitchFamily="34" charset="0"/>
              </a:rPr>
              <a:t>Federal Budget Key </a:t>
            </a:r>
            <a:r>
              <a:rPr lang="en-US" sz="3400" dirty="0" smtClean="0">
                <a:latin typeface="Arial Black" panose="020B0A04020102020204" pitchFamily="34" charset="0"/>
              </a:rPr>
              <a:t>Terms</a:t>
            </a:r>
            <a:r>
              <a:rPr lang="en-US" sz="3400" dirty="0">
                <a:latin typeface="Arial Black" panose="020B0A04020102020204" pitchFamily="34" charset="0"/>
              </a:rPr>
              <a:t/>
            </a:r>
            <a:br>
              <a:rPr lang="en-US" sz="3400" dirty="0">
                <a:latin typeface="Arial Black" panose="020B0A04020102020204" pitchFamily="34" charset="0"/>
              </a:rPr>
            </a:br>
            <a:r>
              <a:rPr lang="en-US" sz="3400" dirty="0">
                <a:latin typeface="Arial Black" panose="020B0A04020102020204" pitchFamily="34" charset="0"/>
              </a:rPr>
              <a:t>Other </a:t>
            </a:r>
            <a:r>
              <a:rPr lang="en-US" sz="3400" dirty="0" smtClean="0">
                <a:latin typeface="Arial Black" panose="020B0A04020102020204" pitchFamily="34" charset="0"/>
              </a:rPr>
              <a:t>Considerations? </a:t>
            </a:r>
            <a:endParaRPr lang="en-US" sz="34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822" y="1583267"/>
            <a:ext cx="11041811" cy="4897247"/>
          </a:xfrm>
        </p:spPr>
        <p:txBody>
          <a:bodyPr/>
          <a:lstStyle/>
          <a:p>
            <a:pPr lvl="0" algn="l"/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A. 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Why is the national debt a problem?</a:t>
            </a:r>
          </a:p>
          <a:p>
            <a:pPr marL="515938" lvl="0" algn="l"/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3.  If you send the government $1 in tax money and there is a debt, you may get only $.80 worth of government services in return because $.20 of every dollar needs to be spent paying interest on the debt.</a:t>
            </a:r>
          </a:p>
          <a:p>
            <a:pPr marL="515938" lvl="0" algn="l"/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4.  Theoretically, If the debt continues to rise, perhaps one day we may send $1 in tax money to the government and get 	a nickel's worth of government services because $.95 of every dollar needs to go toward paying interest on the debt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.</a:t>
            </a:r>
          </a:p>
          <a:p>
            <a:pPr marL="515938" lvl="0" algn="l"/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5.  Currently, the national debt is over $20 trillion.</a:t>
            </a:r>
            <a:endParaRPr lang="en-US" sz="280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lvl="0" algn="l"/>
            <a:r>
              <a:rPr lang="en-US" sz="2500" dirty="0">
                <a:solidFill>
                  <a:prstClr val="black"/>
                </a:solidFill>
                <a:latin typeface="Arial Black" panose="020B0A04020102020204" pitchFamily="34" charset="0"/>
              </a:rPr>
              <a:t>	</a:t>
            </a:r>
            <a:endParaRPr lang="en-US" dirty="0" smtClean="0">
              <a:latin typeface="Arial Black" panose="020B0A04020102020204" pitchFamily="34" charset="0"/>
            </a:endParaRPr>
          </a:p>
          <a:p>
            <a:pPr algn="l"/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0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51445" y="558801"/>
            <a:ext cx="10101533" cy="1024466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Arial Black" panose="020B0A04020102020204" pitchFamily="34" charset="0"/>
              </a:rPr>
              <a:t>IV.  </a:t>
            </a:r>
            <a:r>
              <a:rPr lang="en-US" sz="3400" dirty="0">
                <a:latin typeface="Arial Black" panose="020B0A04020102020204" pitchFamily="34" charset="0"/>
              </a:rPr>
              <a:t>Federal Budget Key </a:t>
            </a:r>
            <a:r>
              <a:rPr lang="en-US" sz="3400" dirty="0" smtClean="0">
                <a:latin typeface="Arial Black" panose="020B0A04020102020204" pitchFamily="34" charset="0"/>
              </a:rPr>
              <a:t>Terms</a:t>
            </a:r>
            <a:r>
              <a:rPr lang="en-US" sz="3400" dirty="0">
                <a:latin typeface="Arial Black" panose="020B0A04020102020204" pitchFamily="34" charset="0"/>
              </a:rPr>
              <a:t/>
            </a:r>
            <a:br>
              <a:rPr lang="en-US" sz="3400" dirty="0">
                <a:latin typeface="Arial Black" panose="020B0A04020102020204" pitchFamily="34" charset="0"/>
              </a:rPr>
            </a:br>
            <a:r>
              <a:rPr lang="en-US" sz="3400" dirty="0">
                <a:latin typeface="Arial Black" panose="020B0A04020102020204" pitchFamily="34" charset="0"/>
              </a:rPr>
              <a:t>Other </a:t>
            </a:r>
            <a:r>
              <a:rPr lang="en-US" sz="3400" dirty="0" smtClean="0">
                <a:latin typeface="Arial Black" panose="020B0A04020102020204" pitchFamily="34" charset="0"/>
              </a:rPr>
              <a:t>Considerations? </a:t>
            </a:r>
            <a:endParaRPr lang="en-US" sz="34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822" y="1583267"/>
            <a:ext cx="11041811" cy="4897247"/>
          </a:xfrm>
        </p:spPr>
        <p:txBody>
          <a:bodyPr/>
          <a:lstStyle/>
          <a:p>
            <a:pPr lvl="0" algn="l"/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B. 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What can be done about the debt?</a:t>
            </a:r>
          </a:p>
          <a:p>
            <a:pPr lvl="0" algn="l"/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	1.  The only way to reduce 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(and maybe even 	eliminate)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the national debt 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is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to run 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budget 	surpluses instead of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budget 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deficits for many 	years.</a:t>
            </a:r>
            <a:endParaRPr lang="en-US" sz="280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61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51445" y="558801"/>
            <a:ext cx="10101533" cy="1024466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Arial Black" panose="020B0A04020102020204" pitchFamily="34" charset="0"/>
              </a:rPr>
              <a:t>IV.  </a:t>
            </a:r>
            <a:r>
              <a:rPr lang="en-US" sz="3400" dirty="0">
                <a:latin typeface="Arial Black" panose="020B0A04020102020204" pitchFamily="34" charset="0"/>
              </a:rPr>
              <a:t>Federal Budget Key </a:t>
            </a:r>
            <a:r>
              <a:rPr lang="en-US" sz="3400" dirty="0" smtClean="0">
                <a:latin typeface="Arial Black" panose="020B0A04020102020204" pitchFamily="34" charset="0"/>
              </a:rPr>
              <a:t>Terms</a:t>
            </a:r>
            <a:r>
              <a:rPr lang="en-US" sz="3400" dirty="0">
                <a:latin typeface="Arial Black" panose="020B0A04020102020204" pitchFamily="34" charset="0"/>
              </a:rPr>
              <a:t/>
            </a:r>
            <a:br>
              <a:rPr lang="en-US" sz="3400" dirty="0">
                <a:latin typeface="Arial Black" panose="020B0A04020102020204" pitchFamily="34" charset="0"/>
              </a:rPr>
            </a:br>
            <a:r>
              <a:rPr lang="en-US" sz="3400" dirty="0">
                <a:latin typeface="Arial Black" panose="020B0A04020102020204" pitchFamily="34" charset="0"/>
              </a:rPr>
              <a:t>Other </a:t>
            </a:r>
            <a:r>
              <a:rPr lang="en-US" sz="3400" dirty="0" smtClean="0">
                <a:latin typeface="Arial Black" panose="020B0A04020102020204" pitchFamily="34" charset="0"/>
              </a:rPr>
              <a:t>Considerations? </a:t>
            </a:r>
            <a:endParaRPr lang="en-US" sz="34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822" y="1583267"/>
            <a:ext cx="11041811" cy="4897247"/>
          </a:xfrm>
        </p:spPr>
        <p:txBody>
          <a:bodyPr/>
          <a:lstStyle/>
          <a:p>
            <a:pPr lvl="0" algn="l"/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B. 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What can be done about the debt?</a:t>
            </a:r>
          </a:p>
          <a:p>
            <a:pPr lvl="0" algn="l"/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	2.  This can be done by either:</a:t>
            </a:r>
          </a:p>
          <a:p>
            <a:pPr lvl="0" algn="l"/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		a. Raising taxes</a:t>
            </a:r>
          </a:p>
          <a:p>
            <a:pPr algn="l"/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		b. 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Cutting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spending on things like entitlement 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		programs or national security </a:t>
            </a:r>
          </a:p>
          <a:p>
            <a:pPr algn="l"/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	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	c. 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A combination of a. and b.</a:t>
            </a:r>
          </a:p>
          <a:p>
            <a:pPr lvl="0" algn="l"/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	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3. 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Despite what some people may 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say, 	eliminating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government 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waste will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do almost </a:t>
            </a:r>
            <a:r>
              <a:rPr lang="en-US" sz="2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	nothing </a:t>
            </a:r>
            <a:r>
              <a:rPr lang="en-US" sz="2800" dirty="0">
                <a:solidFill>
                  <a:prstClr val="black"/>
                </a:solidFill>
                <a:latin typeface="Arial Black" panose="020B0A04020102020204" pitchFamily="34" charset="0"/>
              </a:rPr>
              <a:t>do reduce the national debt. </a:t>
            </a:r>
          </a:p>
        </p:txBody>
      </p:sp>
    </p:spTree>
    <p:extLst>
      <p:ext uri="{BB962C8B-B14F-4D97-AF65-F5344CB8AC3E}">
        <p14:creationId xmlns:p14="http://schemas.microsoft.com/office/powerpoint/2010/main" val="186138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289" y="651934"/>
            <a:ext cx="10101533" cy="1202266"/>
          </a:xfrm>
        </p:spPr>
        <p:txBody>
          <a:bodyPr>
            <a:normAutofit/>
          </a:bodyPr>
          <a:lstStyle/>
          <a:p>
            <a:endParaRPr lang="en-US" sz="38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2" y="1354347"/>
            <a:ext cx="11041811" cy="5305245"/>
          </a:xfrm>
        </p:spPr>
        <p:txBody>
          <a:bodyPr/>
          <a:lstStyle/>
          <a:p>
            <a:pPr algn="l"/>
            <a:endParaRPr lang="en-US" dirty="0" smtClean="0">
              <a:latin typeface="Arial Black" panose="020B0A04020102020204" pitchFamily="34" charset="0"/>
            </a:endParaRPr>
          </a:p>
          <a:p>
            <a:pPr algn="l"/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87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22" y="646981"/>
            <a:ext cx="10101533" cy="707366"/>
          </a:xfrm>
        </p:spPr>
        <p:txBody>
          <a:bodyPr>
            <a:normAutofit/>
          </a:bodyPr>
          <a:lstStyle/>
          <a:p>
            <a:r>
              <a:rPr lang="en-US" sz="3800" dirty="0" smtClean="0">
                <a:latin typeface="Arial Black" panose="020B0A04020102020204" pitchFamily="34" charset="0"/>
              </a:rPr>
              <a:t>I.  Federal Budget Key Terms Part 1 </a:t>
            </a:r>
            <a:endParaRPr lang="en-US" sz="38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2" y="1354347"/>
            <a:ext cx="11041811" cy="5305245"/>
          </a:xfrm>
        </p:spPr>
        <p:txBody>
          <a:bodyPr/>
          <a:lstStyle/>
          <a:p>
            <a:pPr algn="l"/>
            <a:r>
              <a:rPr lang="en-US" sz="2600" dirty="0" smtClean="0">
                <a:latin typeface="Arial Black" panose="020B0A04020102020204" pitchFamily="34" charset="0"/>
              </a:rPr>
              <a:t>A.  The Federal Budget:  The federal government's annual plan for bringing in money (called 'revenue') and spending that money (called 'expenditures').</a:t>
            </a:r>
          </a:p>
          <a:p>
            <a:pPr algn="l"/>
            <a:r>
              <a:rPr lang="en-US" sz="2600" dirty="0" smtClean="0">
                <a:latin typeface="Arial Black" panose="020B0A04020102020204" pitchFamily="34" charset="0"/>
              </a:rPr>
              <a:t>B.  Payroll Taxes:  A tax, 50% of which is paid by the employee and 50% by the employer.  It is used to fund programs like social security and Medicare.</a:t>
            </a:r>
          </a:p>
          <a:p>
            <a:pPr algn="l"/>
            <a:r>
              <a:rPr lang="en-US" sz="2600" dirty="0" smtClean="0">
                <a:latin typeface="Arial Black" panose="020B0A04020102020204" pitchFamily="34" charset="0"/>
              </a:rPr>
              <a:t>C.  Social Security:  A government program that mainly provides monthly income to retired Americans.</a:t>
            </a:r>
          </a:p>
          <a:p>
            <a:pPr algn="l"/>
            <a:r>
              <a:rPr lang="en-US" sz="2600" dirty="0" smtClean="0">
                <a:latin typeface="Arial Black" panose="020B0A04020102020204" pitchFamily="34" charset="0"/>
              </a:rPr>
              <a:t>D.  Medicare:  A government program that provides health care for the elderly.</a:t>
            </a:r>
          </a:p>
          <a:p>
            <a:pPr algn="l"/>
            <a:r>
              <a:rPr lang="en-US" sz="2600" dirty="0" smtClean="0">
                <a:latin typeface="Arial Black" panose="020B0A04020102020204" pitchFamily="34" charset="0"/>
              </a:rPr>
              <a:t>E.  Excise Tax:  A tax on certain products like alcohol, tobacco, gasoline, etc. </a:t>
            </a:r>
          </a:p>
          <a:p>
            <a:pPr algn="l"/>
            <a:endParaRPr lang="en-US" dirty="0" smtClean="0">
              <a:latin typeface="Arial Black" panose="020B0A04020102020204" pitchFamily="34" charset="0"/>
            </a:endParaRPr>
          </a:p>
          <a:p>
            <a:pPr algn="l"/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07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22" y="646981"/>
            <a:ext cx="10101533" cy="707366"/>
          </a:xfrm>
        </p:spPr>
        <p:txBody>
          <a:bodyPr>
            <a:normAutofit/>
          </a:bodyPr>
          <a:lstStyle/>
          <a:p>
            <a:endParaRPr lang="en-US" sz="38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2" y="1354347"/>
            <a:ext cx="11041811" cy="5305245"/>
          </a:xfrm>
        </p:spPr>
        <p:txBody>
          <a:bodyPr/>
          <a:lstStyle/>
          <a:p>
            <a:pPr algn="l"/>
            <a:endParaRPr lang="en-US" dirty="0" smtClean="0">
              <a:latin typeface="Arial Black" panose="020B0A04020102020204" pitchFamily="34" charset="0"/>
            </a:endParaRPr>
          </a:p>
          <a:p>
            <a:endParaRPr lang="en-US" dirty="0" smtClean="0">
              <a:latin typeface="Arial Black" panose="020B0A04020102020204" pitchFamily="34" charset="0"/>
            </a:endParaRPr>
          </a:p>
          <a:p>
            <a:r>
              <a:rPr lang="en-US" sz="4800" dirty="0">
                <a:latin typeface="Arial Black" panose="020B0A04020102020204" pitchFamily="34" charset="0"/>
              </a:rPr>
              <a:t>Show video segment 1</a:t>
            </a:r>
            <a:endParaRPr lang="en-US" sz="4800" dirty="0" smtClean="0">
              <a:latin typeface="Arial Black" panose="020B0A04020102020204" pitchFamily="34" charset="0"/>
            </a:endParaRPr>
          </a:p>
          <a:p>
            <a:endParaRPr lang="en-US" dirty="0">
              <a:latin typeface="Arial Black" panose="020B0A04020102020204" pitchFamily="34" charset="0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Arial Black" panose="020B0A04020102020204" pitchFamily="34" charset="0"/>
                <a:hlinkClick r:id="rId3"/>
              </a:rPr>
              <a:t>LINK</a:t>
            </a:r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  <a:hlinkClick r:id="rId3"/>
              </a:rPr>
              <a:t>: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 Black" panose="020B0A04020102020204" pitchFamily="34" charset="0"/>
                <a:hlinkClick r:id="rId3"/>
              </a:rPr>
              <a:t>Khan Academy US Government and Politics Video -       'Discretionary and mandatory outlays of the US Federal Government'</a:t>
            </a:r>
            <a:endParaRPr lang="en-US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endParaRPr lang="en-US" dirty="0">
              <a:latin typeface="Arial Black" panose="020B0A04020102020204" pitchFamily="34" charset="0"/>
            </a:endParaRPr>
          </a:p>
          <a:p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77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22" y="646981"/>
            <a:ext cx="10101533" cy="707366"/>
          </a:xfrm>
        </p:spPr>
        <p:txBody>
          <a:bodyPr>
            <a:normAutofit/>
          </a:bodyPr>
          <a:lstStyle/>
          <a:p>
            <a:r>
              <a:rPr lang="en-US" sz="3800" dirty="0" smtClean="0">
                <a:latin typeface="Arial Black" panose="020B0A04020102020204" pitchFamily="34" charset="0"/>
              </a:rPr>
              <a:t>II.  Federal Budget Key Terms Part 2 </a:t>
            </a:r>
            <a:endParaRPr lang="en-US" sz="38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2" y="1354347"/>
            <a:ext cx="11041811" cy="5305245"/>
          </a:xfrm>
        </p:spPr>
        <p:txBody>
          <a:bodyPr/>
          <a:lstStyle/>
          <a:p>
            <a:pPr algn="l"/>
            <a:r>
              <a:rPr lang="en-US" sz="2600" dirty="0" smtClean="0">
                <a:latin typeface="Arial Black" panose="020B0A04020102020204" pitchFamily="34" charset="0"/>
              </a:rPr>
              <a:t>A.  Outlays:  The Amount spent on something</a:t>
            </a:r>
          </a:p>
          <a:p>
            <a:pPr algn="l"/>
            <a:r>
              <a:rPr lang="en-US" sz="2600" dirty="0" smtClean="0">
                <a:latin typeface="Arial Black" panose="020B0A04020102020204" pitchFamily="34" charset="0"/>
              </a:rPr>
              <a:t>B.  Mandatory Spending:  Spending that the federal government has no choice but to do under existing law.  It is primarily done on entitlement programs.</a:t>
            </a:r>
          </a:p>
          <a:p>
            <a:pPr algn="l"/>
            <a:r>
              <a:rPr lang="en-US" sz="2600" dirty="0" smtClean="0">
                <a:latin typeface="Arial Black" panose="020B0A04020102020204" pitchFamily="34" charset="0"/>
              </a:rPr>
              <a:t>C.  Entitlement Programs:  Programs that provide money or benefits to citizens who qualify for them; i.e., become 'entitled' to them.  </a:t>
            </a:r>
          </a:p>
          <a:p>
            <a:pPr marL="347663" algn="l"/>
            <a:r>
              <a:rPr lang="en-US" sz="2600" dirty="0" smtClean="0">
                <a:latin typeface="Arial Black" panose="020B0A04020102020204" pitchFamily="34" charset="0"/>
              </a:rPr>
              <a:t>1. Examples include Social Security and Medicare.  </a:t>
            </a:r>
            <a:endParaRPr lang="en-US" sz="2600" dirty="0">
              <a:latin typeface="Arial Black" panose="020B0A04020102020204" pitchFamily="34" charset="0"/>
            </a:endParaRPr>
          </a:p>
          <a:p>
            <a:pPr marL="347663" algn="l"/>
            <a:r>
              <a:rPr lang="en-US" sz="2600" dirty="0" smtClean="0">
                <a:latin typeface="Arial Black" panose="020B0A04020102020204" pitchFamily="34" charset="0"/>
              </a:rPr>
              <a:t>2. Once you are old enough to qualify for these programs, the government has no choice but to provide you with these benefits under existing law.  </a:t>
            </a:r>
          </a:p>
          <a:p>
            <a:pPr algn="l"/>
            <a:endParaRPr lang="en-US" sz="2600" dirty="0" smtClean="0">
              <a:latin typeface="Arial Black" panose="020B0A04020102020204" pitchFamily="34" charset="0"/>
            </a:endParaRPr>
          </a:p>
          <a:p>
            <a:pPr algn="l"/>
            <a:endParaRPr lang="en-US" dirty="0" smtClean="0">
              <a:latin typeface="Arial Black" panose="020B0A04020102020204" pitchFamily="34" charset="0"/>
            </a:endParaRPr>
          </a:p>
          <a:p>
            <a:pPr algn="l"/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93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22" y="646981"/>
            <a:ext cx="10101533" cy="707366"/>
          </a:xfrm>
        </p:spPr>
        <p:txBody>
          <a:bodyPr>
            <a:normAutofit/>
          </a:bodyPr>
          <a:lstStyle/>
          <a:p>
            <a:r>
              <a:rPr lang="en-US" sz="3800" dirty="0" smtClean="0">
                <a:latin typeface="Arial Black" panose="020B0A04020102020204" pitchFamily="34" charset="0"/>
              </a:rPr>
              <a:t>I.  Federal Budget Key Terms Part 2 </a:t>
            </a:r>
            <a:endParaRPr lang="en-US" sz="38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2" y="1354347"/>
            <a:ext cx="11041811" cy="5305245"/>
          </a:xfrm>
        </p:spPr>
        <p:txBody>
          <a:bodyPr/>
          <a:lstStyle/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D.  Discretionary Spending:  Spending that the federal government chooses to do each year on things like infrastructure.  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1. The biggest category of discretionary spending is spending on the military.  </a:t>
            </a:r>
          </a:p>
          <a:p>
            <a:pPr algn="l"/>
            <a:endParaRPr lang="en-US" sz="2600" dirty="0" smtClean="0">
              <a:latin typeface="Arial Black" panose="020B0A04020102020204" pitchFamily="34" charset="0"/>
            </a:endParaRPr>
          </a:p>
          <a:p>
            <a:pPr algn="l"/>
            <a:endParaRPr lang="en-US" dirty="0" smtClean="0">
              <a:latin typeface="Arial Black" panose="020B0A04020102020204" pitchFamily="34" charset="0"/>
            </a:endParaRPr>
          </a:p>
          <a:p>
            <a:pPr algn="l"/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73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22" y="646981"/>
            <a:ext cx="10101533" cy="707366"/>
          </a:xfrm>
        </p:spPr>
        <p:txBody>
          <a:bodyPr>
            <a:normAutofit/>
          </a:bodyPr>
          <a:lstStyle/>
          <a:p>
            <a:endParaRPr lang="en-US" sz="38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2" y="1354347"/>
            <a:ext cx="11041811" cy="5305245"/>
          </a:xfrm>
        </p:spPr>
        <p:txBody>
          <a:bodyPr/>
          <a:lstStyle/>
          <a:p>
            <a:pPr algn="l"/>
            <a:endParaRPr lang="en-US" sz="2600" dirty="0" smtClean="0">
              <a:latin typeface="Arial Black" panose="020B0A04020102020204" pitchFamily="34" charset="0"/>
            </a:endParaRPr>
          </a:p>
          <a:p>
            <a:pPr algn="l"/>
            <a:endParaRPr lang="en-US" dirty="0" smtClean="0">
              <a:latin typeface="Arial Black" panose="020B0A04020102020204" pitchFamily="34" charset="0"/>
            </a:endParaRPr>
          </a:p>
          <a:p>
            <a:r>
              <a:rPr lang="en-US" sz="4800" dirty="0" smtClean="0">
                <a:latin typeface="Arial Black" panose="020B0A04020102020204" pitchFamily="34" charset="0"/>
              </a:rPr>
              <a:t>Show video segment 2</a:t>
            </a:r>
            <a:endParaRPr lang="en-US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14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22" y="646981"/>
            <a:ext cx="10101533" cy="707366"/>
          </a:xfrm>
        </p:spPr>
        <p:txBody>
          <a:bodyPr>
            <a:noAutofit/>
          </a:bodyPr>
          <a:lstStyle/>
          <a:p>
            <a:r>
              <a:rPr lang="en-US" sz="3800" dirty="0" smtClean="0">
                <a:latin typeface="Arial Black" panose="020B0A04020102020204" pitchFamily="34" charset="0"/>
              </a:rPr>
              <a:t>III.  Federal Budget Key Terms Part 3 </a:t>
            </a:r>
            <a:endParaRPr lang="en-US" sz="38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2" y="1354347"/>
            <a:ext cx="11041811" cy="5305245"/>
          </a:xfrm>
        </p:spPr>
        <p:txBody>
          <a:bodyPr/>
          <a:lstStyle/>
          <a:p>
            <a:pPr algn="l"/>
            <a:r>
              <a:rPr lang="en-US" sz="2600" dirty="0" smtClean="0">
                <a:latin typeface="Arial Black" panose="020B0A04020102020204" pitchFamily="34" charset="0"/>
              </a:rPr>
              <a:t>A.  GDP (Gross Domestic Product) - The total dollar value of all goods and services produced in a country in a year.  More plainly you could call it 'the dollars' worth of stuff we made in a year,' or 'total US income earned from producing things.'</a:t>
            </a:r>
          </a:p>
          <a:p>
            <a:pPr algn="l"/>
            <a:r>
              <a:rPr lang="en-US" sz="2600" dirty="0" smtClean="0">
                <a:latin typeface="Arial Black" panose="020B0A04020102020204" pitchFamily="34" charset="0"/>
              </a:rPr>
              <a:t>1.  Typically, GDP grows over time because we usually make more goods and services each year than we did the year before.  </a:t>
            </a:r>
          </a:p>
          <a:p>
            <a:pPr algn="l"/>
            <a:r>
              <a:rPr lang="en-US" sz="2600" dirty="0" smtClean="0">
                <a:latin typeface="Arial Black" panose="020B0A04020102020204" pitchFamily="34" charset="0"/>
              </a:rPr>
              <a:t>2.  U.S. GDP in 2017 was over 19 trillion dollars.</a:t>
            </a:r>
          </a:p>
          <a:p>
            <a:pPr algn="l"/>
            <a:endParaRPr lang="en-US" dirty="0" smtClean="0">
              <a:latin typeface="Arial Black" panose="020B0A04020102020204" pitchFamily="34" charset="0"/>
            </a:endParaRPr>
          </a:p>
          <a:p>
            <a:pPr algn="l"/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62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22" y="646981"/>
            <a:ext cx="10101533" cy="707366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I.  Federal Budget Key Terms Part 3 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2" y="1354347"/>
            <a:ext cx="11041811" cy="5305245"/>
          </a:xfrm>
        </p:spPr>
        <p:txBody>
          <a:bodyPr/>
          <a:lstStyle/>
          <a:p>
            <a:pPr lvl="0" algn="l"/>
            <a:r>
              <a:rPr lang="en-US" sz="2600" dirty="0">
                <a:solidFill>
                  <a:prstClr val="black"/>
                </a:solidFill>
                <a:latin typeface="Arial Black" panose="020B0A04020102020204" pitchFamily="34" charset="0"/>
              </a:rPr>
              <a:t>B.  Understanding 'Percentage of GDP.'  </a:t>
            </a:r>
            <a:endParaRPr lang="en-US" sz="2600" dirty="0" smtClean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lvl="0" algn="l"/>
            <a:r>
              <a:rPr lang="en-US" sz="26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1.  As a nation, we pay for everything, including our government, with money earned from producing and selling goods and services, from GDP.      </a:t>
            </a:r>
          </a:p>
          <a:p>
            <a:pPr lvl="0" algn="l"/>
            <a:r>
              <a:rPr lang="en-US" sz="26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2. </a:t>
            </a:r>
            <a:r>
              <a:rPr lang="en-US" sz="2600" dirty="0">
                <a:solidFill>
                  <a:prstClr val="black"/>
                </a:solidFill>
                <a:latin typeface="Arial Black" panose="020B0A04020102020204" pitchFamily="34" charset="0"/>
              </a:rPr>
              <a:t>For this reason, economists sometimes report government spending as a percentage of GDP</a:t>
            </a:r>
            <a:r>
              <a:rPr lang="en-US" sz="26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.</a:t>
            </a:r>
          </a:p>
          <a:p>
            <a:pPr lvl="0" algn="l"/>
            <a:r>
              <a:rPr lang="en-US" sz="26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It answers the question, "Out of all of the money earned in a year by making and selling American products, what percentage of it was used to pay for government spending?" </a:t>
            </a:r>
            <a:endParaRPr lang="en-US" dirty="0" smtClean="0">
              <a:latin typeface="Arial Black" panose="020B0A04020102020204" pitchFamily="34" charset="0"/>
            </a:endParaRPr>
          </a:p>
          <a:p>
            <a:pPr algn="l"/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99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22" y="646981"/>
            <a:ext cx="10101533" cy="707366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I.  Federal Budget Key Terms Part 3 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2" y="1354347"/>
            <a:ext cx="11041811" cy="5305245"/>
          </a:xfrm>
        </p:spPr>
        <p:txBody>
          <a:bodyPr/>
          <a:lstStyle/>
          <a:p>
            <a:pPr lvl="0" algn="l"/>
            <a:r>
              <a:rPr lang="en-US" sz="36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C</a:t>
            </a:r>
            <a:r>
              <a:rPr lang="en-US" sz="3600" dirty="0">
                <a:solidFill>
                  <a:prstClr val="black"/>
                </a:solidFill>
                <a:latin typeface="Arial Black" panose="020B0A04020102020204" pitchFamily="34" charset="0"/>
              </a:rPr>
              <a:t>.  The national debt:  The total amount of money that the federal government owes from past borrowing.</a:t>
            </a:r>
          </a:p>
          <a:p>
            <a:pPr lvl="0" algn="l"/>
            <a:r>
              <a:rPr lang="en-US" sz="3600" dirty="0">
                <a:solidFill>
                  <a:prstClr val="black"/>
                </a:solidFill>
                <a:latin typeface="Arial Black" panose="020B0A04020102020204" pitchFamily="34" charset="0"/>
              </a:rPr>
              <a:t>	1</a:t>
            </a:r>
            <a:r>
              <a:rPr lang="en-US" sz="36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.  </a:t>
            </a:r>
            <a:r>
              <a:rPr lang="en-US" sz="3600" dirty="0">
                <a:solidFill>
                  <a:prstClr val="black"/>
                </a:solidFill>
                <a:latin typeface="Arial Black" panose="020B0A04020102020204" pitchFamily="34" charset="0"/>
              </a:rPr>
              <a:t>As the national debt increases, the </a:t>
            </a:r>
            <a:r>
              <a:rPr lang="en-US" sz="36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	amount </a:t>
            </a:r>
            <a:r>
              <a:rPr lang="en-US" sz="3600" dirty="0">
                <a:solidFill>
                  <a:prstClr val="black"/>
                </a:solidFill>
                <a:latin typeface="Arial Black" panose="020B0A04020102020204" pitchFamily="34" charset="0"/>
              </a:rPr>
              <a:t>of 	interest that we must pay </a:t>
            </a:r>
            <a:r>
              <a:rPr lang="en-US" sz="36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	each </a:t>
            </a:r>
            <a:r>
              <a:rPr lang="en-US" sz="3600" dirty="0">
                <a:solidFill>
                  <a:prstClr val="black"/>
                </a:solidFill>
                <a:latin typeface="Arial Black" panose="020B0A04020102020204" pitchFamily="34" charset="0"/>
              </a:rPr>
              <a:t>year also increases.</a:t>
            </a:r>
          </a:p>
          <a:p>
            <a:pPr algn="l"/>
            <a:endParaRPr lang="en-US" dirty="0" smtClean="0">
              <a:latin typeface="Arial Black" panose="020B0A04020102020204" pitchFamily="34" charset="0"/>
            </a:endParaRPr>
          </a:p>
          <a:p>
            <a:pPr algn="l"/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854</Words>
  <Application>Microsoft Office PowerPoint</Application>
  <PresentationFormat>Widescreen</PresentationFormat>
  <Paragraphs>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Office Theme</vt:lpstr>
      <vt:lpstr>The Federal Budget Key Terms</vt:lpstr>
      <vt:lpstr>I.  Federal Budget Key Terms Part 1 </vt:lpstr>
      <vt:lpstr>PowerPoint Presentation</vt:lpstr>
      <vt:lpstr>II.  Federal Budget Key Terms Part 2 </vt:lpstr>
      <vt:lpstr>I.  Federal Budget Key Terms Part 2 </vt:lpstr>
      <vt:lpstr>PowerPoint Presentation</vt:lpstr>
      <vt:lpstr>III.  Federal Budget Key Terms Part 3 </vt:lpstr>
      <vt:lpstr>I.  Federal Budget Key Terms Part 3 </vt:lpstr>
      <vt:lpstr>I.  Federal Budget Key Terms Part 3 </vt:lpstr>
      <vt:lpstr>I.  Federal Budget Key Terms Part 3 </vt:lpstr>
      <vt:lpstr>I.  Federal Budget Key Terms Part 3 </vt:lpstr>
      <vt:lpstr>I.  Federal Budget Key Terms Part 3 </vt:lpstr>
      <vt:lpstr>PowerPoint Presentation</vt:lpstr>
      <vt:lpstr>IV.  Federal Budget Key Terms Other Considerations? </vt:lpstr>
      <vt:lpstr>IV.  Federal Budget Key Terms Other Considerations? </vt:lpstr>
      <vt:lpstr>IV.  Federal Budget Key Terms Other Considerations? </vt:lpstr>
      <vt:lpstr>IV.  Federal Budget Key Terms Other Considerations?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Federal Budget Key Terms</dc:title>
  <dc:creator>Gordon Petrous</dc:creator>
  <cp:lastModifiedBy>Gordon Petrous</cp:lastModifiedBy>
  <cp:revision>31</cp:revision>
  <dcterms:created xsi:type="dcterms:W3CDTF">2018-08-21T20:02:57Z</dcterms:created>
  <dcterms:modified xsi:type="dcterms:W3CDTF">2018-11-12T17:30:16Z</dcterms:modified>
</cp:coreProperties>
</file>