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  <p:sldId id="262" r:id="rId6"/>
    <p:sldId id="266" r:id="rId7"/>
    <p:sldId id="267" r:id="rId8"/>
    <p:sldId id="268" r:id="rId9"/>
    <p:sldId id="280" r:id="rId10"/>
    <p:sldId id="269" r:id="rId11"/>
    <p:sldId id="263" r:id="rId12"/>
    <p:sldId id="270" r:id="rId13"/>
    <p:sldId id="272" r:id="rId14"/>
    <p:sldId id="273" r:id="rId15"/>
    <p:sldId id="274" r:id="rId16"/>
    <p:sldId id="277" r:id="rId17"/>
    <p:sldId id="276" r:id="rId18"/>
    <p:sldId id="278" r:id="rId19"/>
    <p:sldId id="279" r:id="rId20"/>
    <p:sldId id="25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8343-785E-4AF1-9D46-65E4776422B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CADD-D249-40F5-B783-BB693CD6C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0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8343-785E-4AF1-9D46-65E4776422B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CADD-D249-40F5-B783-BB693CD6C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8343-785E-4AF1-9D46-65E4776422B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CADD-D249-40F5-B783-BB693CD6C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3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8343-785E-4AF1-9D46-65E4776422B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CADD-D249-40F5-B783-BB693CD6C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0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8343-785E-4AF1-9D46-65E4776422B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CADD-D249-40F5-B783-BB693CD6C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8343-785E-4AF1-9D46-65E4776422B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CADD-D249-40F5-B783-BB693CD6C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2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8343-785E-4AF1-9D46-65E4776422B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CADD-D249-40F5-B783-BB693CD6C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90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8343-785E-4AF1-9D46-65E4776422B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CADD-D249-40F5-B783-BB693CD6C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7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8343-785E-4AF1-9D46-65E4776422B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CADD-D249-40F5-B783-BB693CD6C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3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8343-785E-4AF1-9D46-65E4776422B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CADD-D249-40F5-B783-BB693CD6C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9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8343-785E-4AF1-9D46-65E4776422B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CADD-D249-40F5-B783-BB693CD6C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0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F8343-785E-4AF1-9D46-65E4776422B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8CADD-D249-40F5-B783-BB693CD6C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0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9036" y="688156"/>
            <a:ext cx="9803876" cy="1442301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Three Theories of American </a:t>
            </a:r>
            <a:br>
              <a:rPr lang="en-US" sz="4800" dirty="0" smtClean="0">
                <a:latin typeface="Arial Black" panose="020B0A04020102020204" pitchFamily="34" charset="0"/>
              </a:rPr>
            </a:br>
            <a:r>
              <a:rPr lang="en-US" sz="4800" dirty="0" smtClean="0">
                <a:latin typeface="Arial Black" panose="020B0A04020102020204" pitchFamily="34" charset="0"/>
              </a:rPr>
              <a:t>Democracy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91991" y="2018333"/>
            <a:ext cx="8710367" cy="4052527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 smtClean="0">
                <a:latin typeface="Arial Black" panose="020B0A04020102020204" pitchFamily="34" charset="0"/>
              </a:rPr>
              <a:t>I.  Introductory Remarks:</a:t>
            </a:r>
          </a:p>
          <a:p>
            <a:pPr algn="l"/>
            <a:r>
              <a:rPr lang="en-US" sz="3200" dirty="0">
                <a:latin typeface="Arial Black" panose="020B0A04020102020204" pitchFamily="34" charset="0"/>
              </a:rPr>
              <a:t>	</a:t>
            </a:r>
            <a:r>
              <a:rPr lang="en-US" sz="3200" dirty="0" smtClean="0">
                <a:latin typeface="Arial Black" panose="020B0A04020102020204" pitchFamily="34" charset="0"/>
              </a:rPr>
              <a:t>A.  While most of us would 	agree that the United States is 	some kind of democracy, 	political scientists theorize that 	democracy can take (at least) 	three forms, </a:t>
            </a:r>
          </a:p>
          <a:p>
            <a:pPr algn="l"/>
            <a:r>
              <a:rPr lang="en-US" sz="3200" dirty="0">
                <a:latin typeface="Arial Black" panose="020B0A04020102020204" pitchFamily="34" charset="0"/>
              </a:rPr>
              <a:t>	</a:t>
            </a:r>
            <a:r>
              <a:rPr lang="en-US" sz="3200" dirty="0" smtClean="0">
                <a:latin typeface="Arial Black" panose="020B0A04020102020204" pitchFamily="34" charset="0"/>
              </a:rPr>
              <a:t>and they debate which kind of 	democracy we actually are.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35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pluralis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808" y="0"/>
            <a:ext cx="6879612" cy="6879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31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207389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B.  Pluralist Democracy -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480" y="1244338"/>
            <a:ext cx="9021451" cy="4052527"/>
          </a:xfrm>
        </p:spPr>
        <p:txBody>
          <a:bodyPr/>
          <a:lstStyle/>
          <a:p>
            <a:pPr algn="l"/>
            <a:r>
              <a:rPr lang="en-US" sz="3600" dirty="0" smtClean="0">
                <a:latin typeface="Arial Black" panose="020B0A04020102020204" pitchFamily="34" charset="0"/>
              </a:rPr>
              <a:t>A theory </a:t>
            </a:r>
            <a:r>
              <a:rPr lang="en-US" sz="3600" dirty="0" smtClean="0">
                <a:latin typeface="Arial Black" panose="020B0A04020102020204" pitchFamily="34" charset="0"/>
              </a:rPr>
              <a:t>of democracy </a:t>
            </a:r>
            <a:r>
              <a:rPr lang="en-US" sz="3600" dirty="0" smtClean="0">
                <a:latin typeface="Arial Black" panose="020B0A04020102020204" pitchFamily="34" charset="0"/>
              </a:rPr>
              <a:t>which holds that various interest groups team up to </a:t>
            </a:r>
            <a:r>
              <a:rPr lang="en-US" sz="3600" dirty="0" smtClean="0">
                <a:latin typeface="Arial Black" panose="020B0A04020102020204" pitchFamily="34" charset="0"/>
              </a:rPr>
              <a:t>form </a:t>
            </a:r>
            <a:r>
              <a:rPr lang="en-US" sz="3600" dirty="0" smtClean="0">
                <a:latin typeface="Arial Black" panose="020B0A04020102020204" pitchFamily="34" charset="0"/>
              </a:rPr>
              <a:t>coalitions that control the government and public policy.</a:t>
            </a:r>
          </a:p>
        </p:txBody>
      </p:sp>
    </p:spTree>
    <p:extLst>
      <p:ext uri="{BB962C8B-B14F-4D97-AF65-F5344CB8AC3E}">
        <p14:creationId xmlns:p14="http://schemas.microsoft.com/office/powerpoint/2010/main" val="289824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207389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B.  Pluralist Democracy -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0458" y="1244338"/>
            <a:ext cx="9879290" cy="4052527"/>
          </a:xfrm>
        </p:spPr>
        <p:txBody>
          <a:bodyPr/>
          <a:lstStyle/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1.  The theory: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a.  American citizens decide which 	policies they want to 	support 	which 	leads them to support particular interest 	groups that are fighting for those 	policies.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3715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207389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B.  Pluralist Democracy -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0458" y="1244338"/>
            <a:ext cx="9879290" cy="405252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1.  The theory: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b.  Some interest groups have more 	resources (like money and members) to 	help get 	politicians elected and more 	access these politicians once they are 	elected than other interest groups do.</a:t>
            </a:r>
          </a:p>
          <a:p>
            <a:pPr algn="l"/>
            <a:endParaRPr lang="en-US" sz="3000" dirty="0" smtClean="0">
              <a:latin typeface="Arial Black" panose="020B0A04020102020204" pitchFamily="34" charset="0"/>
            </a:endParaRP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c.  Nevertheless, no interest group has 	the resources or access to control 	political </a:t>
            </a:r>
            <a:r>
              <a:rPr lang="en-US" sz="3000" dirty="0" smtClean="0">
                <a:latin typeface="Arial Black" panose="020B0A04020102020204" pitchFamily="34" charset="0"/>
              </a:rPr>
              <a:t>outcomes </a:t>
            </a:r>
            <a:r>
              <a:rPr lang="en-US" sz="3000" dirty="0" smtClean="0">
                <a:latin typeface="Arial Black" panose="020B0A04020102020204" pitchFamily="34" charset="0"/>
              </a:rPr>
              <a:t>on its own.</a:t>
            </a:r>
          </a:p>
        </p:txBody>
      </p:sp>
    </p:spTree>
    <p:extLst>
      <p:ext uri="{BB962C8B-B14F-4D97-AF65-F5344CB8AC3E}">
        <p14:creationId xmlns:p14="http://schemas.microsoft.com/office/powerpoint/2010/main" val="251980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207389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B.  Pluralist Democracy -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0458" y="1244338"/>
            <a:ext cx="9879290" cy="4052527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1.  The theory: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d.  So, various interest groups pool 	together their resources by teaming up 	into huge "coalitions." </a:t>
            </a:r>
          </a:p>
          <a:p>
            <a:pPr algn="l"/>
            <a:endParaRPr lang="en-US" sz="3000" dirty="0" smtClean="0">
              <a:latin typeface="Arial Black" panose="020B0A04020102020204" pitchFamily="34" charset="0"/>
            </a:endParaRP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e.  Whichever coalition ends up amassing 	more resources than the others controls 	the 	government and, therefore, public 	policy.</a:t>
            </a:r>
          </a:p>
        </p:txBody>
      </p:sp>
    </p:spTree>
    <p:extLst>
      <p:ext uri="{BB962C8B-B14F-4D97-AF65-F5344CB8AC3E}">
        <p14:creationId xmlns:p14="http://schemas.microsoft.com/office/powerpoint/2010/main" val="135075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207389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B.  Pluralist Democracy -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0458" y="1244338"/>
            <a:ext cx="9879290" cy="4052527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2.  The evidence: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a.  There are thousands of interest 	groups in America that attempt to control 	public policy exactly as this theory 	describes.	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b.  There are examples of some particular 	interest groups that seem to have 	tremendous </a:t>
            </a:r>
            <a:r>
              <a:rPr lang="en-US" sz="3000" dirty="0" smtClean="0">
                <a:latin typeface="Arial Black" panose="020B0A04020102020204" pitchFamily="34" charset="0"/>
              </a:rPr>
              <a:t>influence </a:t>
            </a:r>
            <a:r>
              <a:rPr lang="en-US" sz="3000" dirty="0" smtClean="0">
                <a:latin typeface="Arial Black" panose="020B0A04020102020204" pitchFamily="34" charset="0"/>
              </a:rPr>
              <a:t>over politicians.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			1.)  The NRA</a:t>
            </a:r>
          </a:p>
        </p:txBody>
      </p:sp>
    </p:spTree>
    <p:extLst>
      <p:ext uri="{BB962C8B-B14F-4D97-AF65-F5344CB8AC3E}">
        <p14:creationId xmlns:p14="http://schemas.microsoft.com/office/powerpoint/2010/main" val="368812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Image result for elite democrac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548" y="0"/>
            <a:ext cx="8898903" cy="6860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38866" y="0"/>
            <a:ext cx="78655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C.  Elite </a:t>
            </a:r>
          </a:p>
          <a:p>
            <a:r>
              <a:rPr lang="en-US" sz="4400" b="1" dirty="0" smtClean="0"/>
              <a:t>"Democracy"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0716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207389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C.  Elite "Democracy" -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0016" y="1244338"/>
            <a:ext cx="9049732" cy="4052527"/>
          </a:xfrm>
        </p:spPr>
        <p:txBody>
          <a:bodyPr/>
          <a:lstStyle/>
          <a:p>
            <a:pPr algn="l"/>
            <a:endParaRPr lang="en-US" sz="3600" dirty="0" smtClean="0">
              <a:latin typeface="Arial Black" panose="020B0A04020102020204" pitchFamily="34" charset="0"/>
            </a:endParaRPr>
          </a:p>
          <a:p>
            <a:pPr algn="l"/>
            <a:r>
              <a:rPr lang="en-US" sz="3600" dirty="0" smtClean="0">
                <a:latin typeface="Arial Black" panose="020B0A04020102020204" pitchFamily="34" charset="0"/>
              </a:rPr>
              <a:t>The theory that a small group of powerful individuals (like the ultra-wealthy) control public policy.</a:t>
            </a:r>
            <a:r>
              <a:rPr lang="en-US" sz="3000" dirty="0" smtClean="0">
                <a:latin typeface="Arial Black" panose="020B0A04020102020204" pitchFamily="34" charset="0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42894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207389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C.  Elite "Democracy" -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69821" y="970960"/>
            <a:ext cx="8993171" cy="4052527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1.  The evidence: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a.  It does cost an exorbitant amount 	of </a:t>
            </a:r>
            <a:r>
              <a:rPr lang="en-US" sz="3000" dirty="0" smtClean="0">
                <a:latin typeface="Arial Black" panose="020B0A04020102020204" pitchFamily="34" charset="0"/>
              </a:rPr>
              <a:t>	money </a:t>
            </a:r>
            <a:r>
              <a:rPr lang="en-US" sz="3000" dirty="0" smtClean="0">
                <a:latin typeface="Arial Black" panose="020B0A04020102020204" pitchFamily="34" charset="0"/>
              </a:rPr>
              <a:t>to run for public </a:t>
            </a:r>
            <a:r>
              <a:rPr lang="en-US" sz="3000" dirty="0" smtClean="0">
                <a:latin typeface="Arial Black" panose="020B0A04020102020204" pitchFamily="34" charset="0"/>
              </a:rPr>
              <a:t>office.  Perhaps 	this </a:t>
            </a:r>
            <a:r>
              <a:rPr lang="en-US" sz="3000" dirty="0" smtClean="0">
                <a:latin typeface="Arial Black" panose="020B0A04020102020204" pitchFamily="34" charset="0"/>
              </a:rPr>
              <a:t>	makes our political </a:t>
            </a:r>
            <a:r>
              <a:rPr lang="en-US" sz="3000" dirty="0" smtClean="0">
                <a:latin typeface="Arial Black" panose="020B0A04020102020204" pitchFamily="34" charset="0"/>
              </a:rPr>
              <a:t>leaders 	dependent </a:t>
            </a:r>
            <a:r>
              <a:rPr lang="en-US" sz="3000" dirty="0" smtClean="0">
                <a:latin typeface="Arial Black" panose="020B0A04020102020204" pitchFamily="34" charset="0"/>
              </a:rPr>
              <a:t>on people who </a:t>
            </a:r>
            <a:r>
              <a:rPr lang="en-US" sz="3000" dirty="0" smtClean="0">
                <a:latin typeface="Arial Black" panose="020B0A04020102020204" pitchFamily="34" charset="0"/>
              </a:rPr>
              <a:t>make </a:t>
            </a:r>
            <a:r>
              <a:rPr lang="en-US" sz="3000" dirty="0" smtClean="0">
                <a:latin typeface="Arial Black" panose="020B0A04020102020204" pitchFamily="34" charset="0"/>
              </a:rPr>
              <a:t>large </a:t>
            </a:r>
            <a:r>
              <a:rPr lang="en-US" sz="3000" dirty="0" smtClean="0">
                <a:latin typeface="Arial Black" panose="020B0A04020102020204" pitchFamily="34" charset="0"/>
              </a:rPr>
              <a:t>	contributions </a:t>
            </a:r>
            <a:r>
              <a:rPr lang="en-US" sz="3000" dirty="0" smtClean="0">
                <a:latin typeface="Arial Black" panose="020B0A04020102020204" pitchFamily="34" charset="0"/>
              </a:rPr>
              <a:t>to their </a:t>
            </a:r>
            <a:r>
              <a:rPr lang="en-US" sz="3000" dirty="0" smtClean="0">
                <a:latin typeface="Arial Black" panose="020B0A04020102020204" pitchFamily="34" charset="0"/>
              </a:rPr>
              <a:t>campaigns</a:t>
            </a:r>
            <a:r>
              <a:rPr lang="en-US" sz="3000" dirty="0" smtClean="0">
                <a:latin typeface="Arial Black" panose="020B0A04020102020204" pitchFamily="34" charset="0"/>
              </a:rPr>
              <a:t>. 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b.  Some consider the electoral </a:t>
            </a:r>
            <a:r>
              <a:rPr lang="en-US" sz="3000" dirty="0" smtClean="0">
                <a:latin typeface="Arial Black" panose="020B0A04020102020204" pitchFamily="34" charset="0"/>
              </a:rPr>
              <a:t>college 	an </a:t>
            </a:r>
            <a:r>
              <a:rPr lang="en-US" sz="3000" dirty="0" smtClean="0">
                <a:latin typeface="Arial Black" panose="020B0A04020102020204" pitchFamily="34" charset="0"/>
              </a:rPr>
              <a:t>example of elite </a:t>
            </a:r>
            <a:r>
              <a:rPr lang="en-US" sz="3000" dirty="0" smtClean="0">
                <a:latin typeface="Arial Black" panose="020B0A04020102020204" pitchFamily="34" charset="0"/>
              </a:rPr>
              <a:t>"</a:t>
            </a:r>
            <a:r>
              <a:rPr lang="en-US" sz="3000" dirty="0" smtClean="0">
                <a:latin typeface="Arial Black" panose="020B0A04020102020204" pitchFamily="34" charset="0"/>
              </a:rPr>
              <a:t>democracy" as it </a:t>
            </a:r>
            <a:r>
              <a:rPr lang="en-US" sz="3000" dirty="0" smtClean="0">
                <a:latin typeface="Arial Black" panose="020B0A04020102020204" pitchFamily="34" charset="0"/>
              </a:rPr>
              <a:t>	has </a:t>
            </a:r>
            <a:r>
              <a:rPr lang="en-US" sz="3000" dirty="0" smtClean="0">
                <a:latin typeface="Arial Black" panose="020B0A04020102020204" pitchFamily="34" charset="0"/>
              </a:rPr>
              <a:t>selected </a:t>
            </a:r>
            <a:r>
              <a:rPr lang="en-US" sz="3000" dirty="0" smtClean="0">
                <a:latin typeface="Arial Black" panose="020B0A04020102020204" pitchFamily="34" charset="0"/>
              </a:rPr>
              <a:t>a </a:t>
            </a:r>
            <a:r>
              <a:rPr lang="en-US" sz="3000" dirty="0" smtClean="0">
                <a:latin typeface="Arial Black" panose="020B0A04020102020204" pitchFamily="34" charset="0"/>
              </a:rPr>
              <a:t>president who did not </a:t>
            </a:r>
            <a:r>
              <a:rPr lang="en-US" sz="3000" dirty="0" smtClean="0">
                <a:latin typeface="Arial Black" panose="020B0A04020102020204" pitchFamily="34" charset="0"/>
              </a:rPr>
              <a:t>	receive </a:t>
            </a:r>
            <a:r>
              <a:rPr lang="en-US" sz="3000" dirty="0" smtClean="0">
                <a:latin typeface="Arial Black" panose="020B0A04020102020204" pitchFamily="34" charset="0"/>
              </a:rPr>
              <a:t>the </a:t>
            </a:r>
            <a:r>
              <a:rPr lang="en-US" sz="3000" dirty="0" smtClean="0">
                <a:latin typeface="Arial Black" panose="020B0A04020102020204" pitchFamily="34" charset="0"/>
              </a:rPr>
              <a:t>vote </a:t>
            </a:r>
            <a:r>
              <a:rPr lang="en-US" sz="3000" dirty="0" smtClean="0">
                <a:latin typeface="Arial Black" panose="020B0A04020102020204" pitchFamily="34" charset="0"/>
              </a:rPr>
              <a:t>of the majority three </a:t>
            </a:r>
            <a:r>
              <a:rPr lang="en-US" sz="3000" dirty="0" smtClean="0">
                <a:latin typeface="Arial Black" panose="020B0A04020102020204" pitchFamily="34" charset="0"/>
              </a:rPr>
              <a:t>	times</a:t>
            </a:r>
            <a:r>
              <a:rPr lang="en-US" sz="3000" dirty="0" smtClean="0">
                <a:latin typeface="Arial Black" panose="020B0A04020102020204" pitchFamily="34" charset="0"/>
              </a:rPr>
              <a:t>.			</a:t>
            </a:r>
          </a:p>
        </p:txBody>
      </p:sp>
    </p:spTree>
    <p:extLst>
      <p:ext uri="{BB962C8B-B14F-4D97-AF65-F5344CB8AC3E}">
        <p14:creationId xmlns:p14="http://schemas.microsoft.com/office/powerpoint/2010/main" val="229759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8501" y="999240"/>
            <a:ext cx="10045832" cy="848413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II.  Which theory, if any, is correct?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0458" y="1244338"/>
            <a:ext cx="9879290" cy="4052527"/>
          </a:xfrm>
        </p:spPr>
        <p:txBody>
          <a:bodyPr>
            <a:normAutofit lnSpcReduction="10000"/>
          </a:bodyPr>
          <a:lstStyle/>
          <a:p>
            <a:pPr algn="l"/>
            <a:endParaRPr lang="en-US" sz="3000" dirty="0" smtClean="0">
              <a:latin typeface="Arial Black" panose="020B0A04020102020204" pitchFamily="34" charset="0"/>
            </a:endParaRP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A.  Since there is evidence for all of these 	theories, perhaps America is a mixture of 	all three.  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B.   Still, it leaves one wondering if 	America is 'mostly' a participatory, 	pluralist, or elite democracy (or if there is 	some other possible theory that may 	explain America better than any of these 	three).</a:t>
            </a:r>
          </a:p>
        </p:txBody>
      </p:sp>
    </p:spTree>
    <p:extLst>
      <p:ext uri="{BB962C8B-B14F-4D97-AF65-F5344CB8AC3E}">
        <p14:creationId xmlns:p14="http://schemas.microsoft.com/office/powerpoint/2010/main" val="293936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participatory democrac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8" y="365125"/>
            <a:ext cx="11951804" cy="685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735291"/>
            <a:ext cx="1051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Arial Black" panose="020B0A04020102020204" pitchFamily="34" charset="0"/>
              </a:rPr>
              <a:t>A.  Participatory Democracy </a:t>
            </a:r>
            <a:endParaRPr lang="en-US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65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Image result for america question mar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06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395925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A.  Participatory Democracy -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6833" y="1244338"/>
            <a:ext cx="8616098" cy="4052527"/>
          </a:xfrm>
        </p:spPr>
        <p:txBody>
          <a:bodyPr/>
          <a:lstStyle/>
          <a:p>
            <a:pPr algn="l"/>
            <a:r>
              <a:rPr lang="en-US" sz="3600" dirty="0" smtClean="0">
                <a:latin typeface="Arial Black" panose="020B0A04020102020204" pitchFamily="34" charset="0"/>
              </a:rPr>
              <a:t>A model of democracy in which citizens determine public policy either directly or through their elected representatives who serve their interests.</a:t>
            </a:r>
          </a:p>
        </p:txBody>
      </p:sp>
    </p:spTree>
    <p:extLst>
      <p:ext uri="{BB962C8B-B14F-4D97-AF65-F5344CB8AC3E}">
        <p14:creationId xmlns:p14="http://schemas.microsoft.com/office/powerpoint/2010/main" val="4967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395925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A.  Participatory Democracy -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3393" y="1244338"/>
            <a:ext cx="8559537" cy="4052527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300" dirty="0" smtClean="0">
                <a:latin typeface="Arial Black" panose="020B0A04020102020204" pitchFamily="34" charset="0"/>
              </a:rPr>
              <a:t>1.  Two forms of Participatory Democracy:</a:t>
            </a:r>
          </a:p>
          <a:p>
            <a:pPr algn="l"/>
            <a:r>
              <a:rPr lang="en-US" sz="3300" dirty="0" smtClean="0">
                <a:latin typeface="Arial Black" panose="020B0A04020102020204" pitchFamily="34" charset="0"/>
              </a:rPr>
              <a:t>a.  Direct Democracy - A democracy in which citizens determine policy by directly voting for the laws.  </a:t>
            </a:r>
          </a:p>
          <a:p>
            <a:pPr algn="l"/>
            <a:r>
              <a:rPr lang="en-US" sz="3300" dirty="0" smtClean="0">
                <a:latin typeface="Arial Black" panose="020B0A04020102020204" pitchFamily="34" charset="0"/>
              </a:rPr>
              <a:t>b.  Republican Democracy - A democracy in which citizens determine policy by voting for representatives who make the laws.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88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395925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A.  Participatory Democracy -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6128" y="1244338"/>
            <a:ext cx="9653047" cy="405252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2.  The evidence that our republic is indeed a participatory democracy.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a.  It is consistent with our ordinary 	experience of how America works</a:t>
            </a:r>
          </a:p>
          <a:p>
            <a:pPr algn="l"/>
            <a:r>
              <a:rPr lang="en-US" sz="3000" dirty="0">
                <a:latin typeface="Arial Black" panose="020B0A04020102020204" pitchFamily="34" charset="0"/>
              </a:rPr>
              <a:t>	</a:t>
            </a:r>
            <a:r>
              <a:rPr lang="en-US" sz="3000" dirty="0" smtClean="0">
                <a:latin typeface="Arial Black" panose="020B0A04020102020204" pitchFamily="34" charset="0"/>
              </a:rPr>
              <a:t>	1.) The citizen's vote.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	2.) Whoever gets the most 				votes wins.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	3.)  If they do not serve the citizens'		interests, they vote for someone 			else who will.</a:t>
            </a:r>
            <a:r>
              <a:rPr lang="en-US" sz="2800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9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395925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A.  Participatory Democracy -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6128" y="1244338"/>
            <a:ext cx="9653047" cy="4052527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2.  The evidence that our republic is indeed a participatory democracy.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a.  It is consistent with our ordinary 	experience of how America works"</a:t>
            </a:r>
          </a:p>
          <a:p>
            <a:pPr algn="l"/>
            <a:r>
              <a:rPr lang="en-US" sz="3000" dirty="0">
                <a:latin typeface="Arial Black" panose="020B0A04020102020204" pitchFamily="34" charset="0"/>
              </a:rPr>
              <a:t>	</a:t>
            </a:r>
            <a:r>
              <a:rPr lang="en-US" sz="3000" dirty="0" smtClean="0">
                <a:latin typeface="Arial Black" panose="020B0A04020102020204" pitchFamily="34" charset="0"/>
              </a:rPr>
              <a:t>	4.)  Besides voting, citizens 				sometimes directly interact 				with our elected officials: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		a.)  Town Hall Meetings where 			local citizens gather to meet 				with local officials.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3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395925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A.  Participatory Democracy -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6128" y="1244338"/>
            <a:ext cx="9653047" cy="405252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2.  The evidence that our republic is indeed a participatory democracy.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a.  It is consistent with our ordinary 	experience of how America works"</a:t>
            </a:r>
          </a:p>
          <a:p>
            <a:pPr algn="l"/>
            <a:r>
              <a:rPr lang="en-US" sz="3000" dirty="0">
                <a:latin typeface="Arial Black" panose="020B0A04020102020204" pitchFamily="34" charset="0"/>
              </a:rPr>
              <a:t>	</a:t>
            </a:r>
            <a:r>
              <a:rPr lang="en-US" sz="3000" dirty="0" smtClean="0">
                <a:latin typeface="Arial Black" panose="020B0A04020102020204" pitchFamily="34" charset="0"/>
              </a:rPr>
              <a:t>	4.)  Besides voting, citizens 				sometimes directly interact 				with our elected officials: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		b.)  Scheduled office meetings 			(which are hard to get, but 				still…).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08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395925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A.  Participatory Democracy -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6128" y="1244338"/>
            <a:ext cx="9653047" cy="405252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2.  The evidence that our republic is indeed a participatory democracy.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a.  It is consistent with our ordinary 	experience of how America works"</a:t>
            </a:r>
          </a:p>
          <a:p>
            <a:pPr algn="l"/>
            <a:r>
              <a:rPr lang="en-US" sz="3000" dirty="0">
                <a:latin typeface="Arial Black" panose="020B0A04020102020204" pitchFamily="34" charset="0"/>
              </a:rPr>
              <a:t>	</a:t>
            </a:r>
            <a:r>
              <a:rPr lang="en-US" sz="3000" dirty="0" smtClean="0">
                <a:latin typeface="Arial Black" panose="020B0A04020102020204" pitchFamily="34" charset="0"/>
              </a:rPr>
              <a:t>	4.)  Besides voting, citizens 				sometimes directly interact 				with our elected officials: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		c.)  Phone, email, or social 				media communication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		d.)  Protests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7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099" y="395925"/>
            <a:ext cx="10045832" cy="84841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A.  Participatory Democracy -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6128" y="1244338"/>
            <a:ext cx="9653047" cy="4052527"/>
          </a:xfrm>
        </p:spPr>
        <p:txBody>
          <a:bodyPr/>
          <a:lstStyle/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2.  The evidence that our republic is indeed a participatory democracy.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b.  There are also examples of direct 	participatory democracy in our republic 	as well:</a:t>
            </a:r>
          </a:p>
          <a:p>
            <a:pPr algn="l"/>
            <a:r>
              <a:rPr lang="en-US" sz="3000" dirty="0" smtClean="0">
                <a:latin typeface="Arial Black" panose="020B0A04020102020204" pitchFamily="34" charset="0"/>
              </a:rPr>
              <a:t>		1.)  Ballot initiatives and 					Referendums.</a:t>
            </a:r>
          </a:p>
        </p:txBody>
      </p:sp>
    </p:spTree>
    <p:extLst>
      <p:ext uri="{BB962C8B-B14F-4D97-AF65-F5344CB8AC3E}">
        <p14:creationId xmlns:p14="http://schemas.microsoft.com/office/powerpoint/2010/main" val="400767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305</Words>
  <Application>Microsoft Office PowerPoint</Application>
  <PresentationFormat>Widescreen</PresentationFormat>
  <Paragraphs>71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Office Theme</vt:lpstr>
      <vt:lpstr>Three Theories of American  Democracy</vt:lpstr>
      <vt:lpstr>PowerPoint Presentation</vt:lpstr>
      <vt:lpstr>A.  Participatory Democracy -  </vt:lpstr>
      <vt:lpstr>A.  Participatory Democracy -  </vt:lpstr>
      <vt:lpstr>A.  Participatory Democracy -  </vt:lpstr>
      <vt:lpstr>A.  Participatory Democracy -  </vt:lpstr>
      <vt:lpstr>A.  Participatory Democracy -  </vt:lpstr>
      <vt:lpstr>A.  Participatory Democracy -  </vt:lpstr>
      <vt:lpstr>A.  Participatory Democracy -  </vt:lpstr>
      <vt:lpstr>PowerPoint Presentation</vt:lpstr>
      <vt:lpstr>B.  Pluralist Democracy - </vt:lpstr>
      <vt:lpstr>B.  Pluralist Democracy - </vt:lpstr>
      <vt:lpstr>B.  Pluralist Democracy - </vt:lpstr>
      <vt:lpstr>B.  Pluralist Democracy - </vt:lpstr>
      <vt:lpstr>B.  Pluralist Democracy - </vt:lpstr>
      <vt:lpstr>PowerPoint Presentation</vt:lpstr>
      <vt:lpstr>C.  Elite "Democracy" - </vt:lpstr>
      <vt:lpstr>C.  Elite "Democracy" - </vt:lpstr>
      <vt:lpstr>II.  Which theory, if any, is correct?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Gordon Petrous</dc:creator>
  <cp:lastModifiedBy>Gordon Petrous</cp:lastModifiedBy>
  <cp:revision>27</cp:revision>
  <dcterms:created xsi:type="dcterms:W3CDTF">2018-08-10T01:46:20Z</dcterms:created>
  <dcterms:modified xsi:type="dcterms:W3CDTF">2018-10-16T14:02:53Z</dcterms:modified>
</cp:coreProperties>
</file>